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4"/>
  </p:sldMasterIdLst>
  <p:notesMasterIdLst>
    <p:notesMasterId r:id="rId58"/>
  </p:notesMasterIdLst>
  <p:sldIdLst>
    <p:sldId id="307" r:id="rId5"/>
    <p:sldId id="257" r:id="rId6"/>
    <p:sldId id="258" r:id="rId7"/>
    <p:sldId id="259" r:id="rId8"/>
    <p:sldId id="423" r:id="rId9"/>
    <p:sldId id="422" r:id="rId10"/>
    <p:sldId id="293" r:id="rId11"/>
    <p:sldId id="261" r:id="rId12"/>
    <p:sldId id="271" r:id="rId13"/>
    <p:sldId id="277" r:id="rId14"/>
    <p:sldId id="276" r:id="rId15"/>
    <p:sldId id="304" r:id="rId16"/>
    <p:sldId id="416" r:id="rId17"/>
    <p:sldId id="296" r:id="rId18"/>
    <p:sldId id="420" r:id="rId19"/>
    <p:sldId id="433" r:id="rId20"/>
    <p:sldId id="434" r:id="rId21"/>
    <p:sldId id="411" r:id="rId22"/>
    <p:sldId id="424" r:id="rId23"/>
    <p:sldId id="274" r:id="rId24"/>
    <p:sldId id="297" r:id="rId25"/>
    <p:sldId id="265" r:id="rId26"/>
    <p:sldId id="435" r:id="rId27"/>
    <p:sldId id="436" r:id="rId28"/>
    <p:sldId id="437" r:id="rId29"/>
    <p:sldId id="440" r:id="rId30"/>
    <p:sldId id="441" r:id="rId31"/>
    <p:sldId id="429" r:id="rId32"/>
    <p:sldId id="430" r:id="rId33"/>
    <p:sldId id="428" r:id="rId34"/>
    <p:sldId id="290" r:id="rId35"/>
    <p:sldId id="298" r:id="rId36"/>
    <p:sldId id="442" r:id="rId37"/>
    <p:sldId id="292" r:id="rId38"/>
    <p:sldId id="446" r:id="rId39"/>
    <p:sldId id="451" r:id="rId40"/>
    <p:sldId id="448" r:id="rId41"/>
    <p:sldId id="449" r:id="rId42"/>
    <p:sldId id="438" r:id="rId43"/>
    <p:sldId id="439" r:id="rId44"/>
    <p:sldId id="285" r:id="rId45"/>
    <p:sldId id="445" r:id="rId46"/>
    <p:sldId id="289" r:id="rId47"/>
    <p:sldId id="427" r:id="rId48"/>
    <p:sldId id="426" r:id="rId49"/>
    <p:sldId id="450" r:id="rId50"/>
    <p:sldId id="444" r:id="rId51"/>
    <p:sldId id="452" r:id="rId52"/>
    <p:sldId id="291" r:id="rId53"/>
    <p:sldId id="425" r:id="rId54"/>
    <p:sldId id="325" r:id="rId55"/>
    <p:sldId id="281" r:id="rId56"/>
    <p:sldId id="412"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20" clrIdx="0">
    <p:extLst>
      <p:ext uri="{19B8F6BF-5375-455C-9EA6-DF929625EA0E}">
        <p15:presenceInfo xmlns:p15="http://schemas.microsoft.com/office/powerpoint/2012/main" userId="S::Lea.E.Anderson@hud.gov::6ca52ed6-879a-46a8-acda-1a75034b8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988E"/>
    <a:srgbClr val="304677"/>
    <a:srgbClr val="3E986F"/>
    <a:srgbClr val="F0F3F5"/>
    <a:srgbClr val="000000"/>
    <a:srgbClr val="DF5E17"/>
    <a:srgbClr val="4F951F"/>
    <a:srgbClr val="548235"/>
    <a:srgbClr val="68A042"/>
    <a:srgbClr val="3CA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74734" autoAdjust="0"/>
  </p:normalViewPr>
  <p:slideViewPr>
    <p:cSldViewPr snapToGrid="0">
      <p:cViewPr varScale="1">
        <p:scale>
          <a:sx n="75" d="100"/>
          <a:sy n="75" d="100"/>
        </p:scale>
        <p:origin x="552" y="60"/>
      </p:cViewPr>
      <p:guideLst/>
    </p:cSldViewPr>
  </p:slideViewPr>
  <p:outlineViewPr>
    <p:cViewPr>
      <p:scale>
        <a:sx n="33" d="100"/>
        <a:sy n="33" d="100"/>
      </p:scale>
      <p:origin x="0" y="-7834"/>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797B2F-A91D-448A-8BA4-AAA27719A9B2}" type="datetimeFigureOut">
              <a:rPr lang="en-US"/>
              <a:t>7/26/2024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4F82A2-730A-4CF7-8613-491925DBB684}" type="slidenum">
              <a:rPr lang="en-US"/>
              <a:t>‹#›</a:t>
            </a:fld>
            <a:endParaRPr lang="en-US"/>
          </a:p>
        </p:txBody>
      </p:sp>
    </p:spTree>
    <p:extLst>
      <p:ext uri="{BB962C8B-B14F-4D97-AF65-F5344CB8AC3E}">
        <p14:creationId xmlns:p14="http://schemas.microsoft.com/office/powerpoint/2010/main" val="393395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1</a:t>
            </a:fld>
            <a:endParaRPr lang="en-US"/>
          </a:p>
        </p:txBody>
      </p:sp>
    </p:spTree>
    <p:extLst>
      <p:ext uri="{BB962C8B-B14F-4D97-AF65-F5344CB8AC3E}">
        <p14:creationId xmlns:p14="http://schemas.microsoft.com/office/powerpoint/2010/main" val="117887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not to show the video, here are the points covered in the video</a:t>
            </a:r>
          </a:p>
          <a:p>
            <a:endParaRPr lang="en-US" dirty="0"/>
          </a:p>
          <a:p>
            <a:pPr defTabSz="931774">
              <a:defRPr/>
            </a:pPr>
            <a:r>
              <a:rPr lang="en-US" dirty="0"/>
              <a:t>Voucher holders pay between 30-40% of their income towards rent which is defined as affordable</a:t>
            </a:r>
          </a:p>
          <a:p>
            <a:r>
              <a:rPr lang="en-US" dirty="0"/>
              <a:t>Choose where they want to live within the PHA jurisdiction which covers “x”. Quick explanation of portability.</a:t>
            </a:r>
          </a:p>
          <a:p>
            <a:r>
              <a:rPr lang="en-US" dirty="0"/>
              <a:t>Choose what type of property they want to rent with some limitations </a:t>
            </a:r>
          </a:p>
          <a:p>
            <a:r>
              <a:rPr lang="en-US" dirty="0"/>
              <a:t>When income decreases, so does their rental portion. The subsidy increases to make up the balance of the rent to landlord. This increases housing stability</a:t>
            </a:r>
          </a:p>
          <a:p>
            <a:r>
              <a:rPr lang="en-US" dirty="0"/>
              <a:t>Families can remain on the program for 6 months after they begin paying full rent, this helps encourage families to pursue employment and professional development/growth because this won't result in them losing their subsidy immediately?</a:t>
            </a:r>
          </a:p>
        </p:txBody>
      </p:sp>
      <p:sp>
        <p:nvSpPr>
          <p:cNvPr id="4" name="Slide Number Placeholder 3"/>
          <p:cNvSpPr>
            <a:spLocks noGrp="1"/>
          </p:cNvSpPr>
          <p:nvPr>
            <p:ph type="sldNum" sz="quarter" idx="5"/>
          </p:nvPr>
        </p:nvSpPr>
        <p:spPr/>
        <p:txBody>
          <a:bodyPr/>
          <a:lstStyle/>
          <a:p>
            <a:fld id="{C64F82A2-730A-4CF7-8613-491925DBB684}" type="slidenum">
              <a:rPr lang="en-US" smtClean="0"/>
              <a:t>10</a:t>
            </a:fld>
            <a:endParaRPr lang="en-US"/>
          </a:p>
        </p:txBody>
      </p:sp>
    </p:spTree>
    <p:extLst>
      <p:ext uri="{BB962C8B-B14F-4D97-AF65-F5344CB8AC3E}">
        <p14:creationId xmlns:p14="http://schemas.microsoft.com/office/powerpoint/2010/main" val="172441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not to show the video, here are the points covered in the video</a:t>
            </a:r>
          </a:p>
          <a:p>
            <a:endParaRPr lang="en-US" dirty="0"/>
          </a:p>
          <a:p>
            <a:pPr defTabSz="931774">
              <a:defRPr/>
            </a:pPr>
            <a:r>
              <a:rPr lang="en-US" dirty="0"/>
              <a:t>This includes landlords with duplexes, triplexes, large apartment complexes, single family homes, landlords with units in town, in the suburb and in rural areas</a:t>
            </a:r>
          </a:p>
          <a:p>
            <a:endParaRPr lang="en-US" dirty="0"/>
          </a:p>
          <a:p>
            <a:r>
              <a:rPr lang="en-US" dirty="0"/>
              <a:t>Without private market landlords, the HCV program could not be successful</a:t>
            </a:r>
          </a:p>
        </p:txBody>
      </p:sp>
      <p:sp>
        <p:nvSpPr>
          <p:cNvPr id="4" name="Slide Number Placeholder 3"/>
          <p:cNvSpPr>
            <a:spLocks noGrp="1"/>
          </p:cNvSpPr>
          <p:nvPr>
            <p:ph type="sldNum" sz="quarter" idx="5"/>
          </p:nvPr>
        </p:nvSpPr>
        <p:spPr/>
        <p:txBody>
          <a:bodyPr/>
          <a:lstStyle/>
          <a:p>
            <a:fld id="{C64F82A2-730A-4CF7-8613-491925DBB684}" type="slidenum">
              <a:rPr lang="en-US" smtClean="0"/>
              <a:t>11</a:t>
            </a:fld>
            <a:endParaRPr lang="en-US"/>
          </a:p>
        </p:txBody>
      </p:sp>
    </p:spTree>
    <p:extLst>
      <p:ext uri="{BB962C8B-B14F-4D97-AF65-F5344CB8AC3E}">
        <p14:creationId xmlns:p14="http://schemas.microsoft.com/office/powerpoint/2010/main" val="378773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12</a:t>
            </a:fld>
            <a:endParaRPr lang="en-US"/>
          </a:p>
        </p:txBody>
      </p:sp>
    </p:spTree>
    <p:extLst>
      <p:ext uri="{BB962C8B-B14F-4D97-AF65-F5344CB8AC3E}">
        <p14:creationId xmlns:p14="http://schemas.microsoft.com/office/powerpoint/2010/main" val="384610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Landlord receives full contract rent = family rent portion + rental subsidy</a:t>
            </a:r>
          </a:p>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13</a:t>
            </a:fld>
            <a:endParaRPr lang="en-US"/>
          </a:p>
        </p:txBody>
      </p:sp>
    </p:spTree>
    <p:extLst>
      <p:ext uri="{BB962C8B-B14F-4D97-AF65-F5344CB8AC3E}">
        <p14:creationId xmlns:p14="http://schemas.microsoft.com/office/powerpoint/2010/main" val="274866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14</a:t>
            </a:fld>
            <a:endParaRPr lang="en-US"/>
          </a:p>
        </p:txBody>
      </p:sp>
    </p:spTree>
    <p:extLst>
      <p:ext uri="{BB962C8B-B14F-4D97-AF65-F5344CB8AC3E}">
        <p14:creationId xmlns:p14="http://schemas.microsoft.com/office/powerpoint/2010/main" val="200788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15</a:t>
            </a:fld>
            <a:endParaRPr lang="en-US"/>
          </a:p>
        </p:txBody>
      </p:sp>
    </p:spTree>
    <p:extLst>
      <p:ext uri="{BB962C8B-B14F-4D97-AF65-F5344CB8AC3E}">
        <p14:creationId xmlns:p14="http://schemas.microsoft.com/office/powerpoint/2010/main" val="330125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Housing Authority must approve the rent amount</a:t>
            </a:r>
          </a:p>
          <a:p>
            <a:pPr lvl="1"/>
            <a:r>
              <a:rPr lang="en-US" sz="1800" dirty="0"/>
              <a:t>Consideration is given for tenant paid utilities. </a:t>
            </a:r>
          </a:p>
          <a:p>
            <a:r>
              <a:rPr lang="en-US" sz="2000" dirty="0"/>
              <a:t>Programmatic factors that go into the approval:</a:t>
            </a:r>
          </a:p>
          <a:p>
            <a:pPr defTabSz="931774">
              <a:defRPr/>
            </a:pPr>
            <a:r>
              <a:rPr lang="en-US" sz="2000" dirty="0">
                <a:solidFill>
                  <a:schemeClr val="accent2">
                    <a:lumMod val="75000"/>
                  </a:schemeClr>
                </a:solidFill>
              </a:rPr>
              <a:t>Voucher Payment Standards (VPS) </a:t>
            </a:r>
            <a:r>
              <a:rPr lang="en-US" sz="2000" dirty="0"/>
              <a:t>are set that represent the amount generally needed to rent a moderately-priced dwelling unit. This is a baseline for how the Housing Authority calculates the subsidy amount.</a:t>
            </a:r>
          </a:p>
          <a:p>
            <a:pPr defTabSz="931774">
              <a:defRPr/>
            </a:pPr>
            <a:r>
              <a:rPr lang="en-US" sz="2000" dirty="0"/>
              <a:t>Affordability: The VPS does not limit the amount of rent a landlord may charge or the family may pay. However, the amount of subsidy plus </a:t>
            </a:r>
            <a:r>
              <a:rPr lang="en-US" sz="2000" dirty="0">
                <a:solidFill>
                  <a:schemeClr val="accent2">
                    <a:lumMod val="75000"/>
                  </a:schemeClr>
                </a:solidFill>
              </a:rPr>
              <a:t>40% of a family’s income </a:t>
            </a:r>
            <a:r>
              <a:rPr lang="en-US" sz="2000" dirty="0"/>
              <a:t>is the maximum amount for rent plus utilities.</a:t>
            </a:r>
            <a:endParaRPr lang="en-US" sz="2000" dirty="0">
              <a:solidFill>
                <a:schemeClr val="accent2">
                  <a:lumMod val="75000"/>
                </a:schemeClr>
              </a:solidFill>
            </a:endParaRPr>
          </a:p>
          <a:p>
            <a:pPr defTabSz="931774">
              <a:defRPr/>
            </a:pPr>
            <a:r>
              <a:rPr lang="en-US" sz="2000" dirty="0">
                <a:solidFill>
                  <a:schemeClr val="accent2">
                    <a:lumMod val="75000"/>
                  </a:schemeClr>
                </a:solidFill>
              </a:rPr>
              <a:t>Rent Reasonableness </a:t>
            </a:r>
            <a:r>
              <a:rPr lang="en-US" sz="2000" dirty="0"/>
              <a:t>is an amount of rent that is determined based on comparable units on the rental market</a:t>
            </a:r>
          </a:p>
          <a:p>
            <a:pPr lvl="1"/>
            <a:endParaRPr lang="en-US" sz="2000"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C64F82A2-730A-4CF7-8613-491925DBB684}" type="slidenum">
              <a:rPr lang="en-US" smtClean="0"/>
              <a:t>16</a:t>
            </a:fld>
            <a:endParaRPr lang="en-US"/>
          </a:p>
        </p:txBody>
      </p:sp>
    </p:spTree>
    <p:extLst>
      <p:ext uri="{BB962C8B-B14F-4D97-AF65-F5344CB8AC3E}">
        <p14:creationId xmlns:p14="http://schemas.microsoft.com/office/powerpoint/2010/main" val="255914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17</a:t>
            </a:fld>
            <a:endParaRPr lang="en-US"/>
          </a:p>
        </p:txBody>
      </p:sp>
    </p:spTree>
    <p:extLst>
      <p:ext uri="{BB962C8B-B14F-4D97-AF65-F5344CB8AC3E}">
        <p14:creationId xmlns:p14="http://schemas.microsoft.com/office/powerpoint/2010/main" val="221100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18</a:t>
            </a:fld>
            <a:endParaRPr lang="en-US"/>
          </a:p>
        </p:txBody>
      </p:sp>
    </p:spTree>
    <p:extLst>
      <p:ext uri="{BB962C8B-B14F-4D97-AF65-F5344CB8AC3E}">
        <p14:creationId xmlns:p14="http://schemas.microsoft.com/office/powerpoint/2010/main" val="366983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19</a:t>
            </a:fld>
            <a:endParaRPr lang="en-US"/>
          </a:p>
        </p:txBody>
      </p:sp>
    </p:spTree>
    <p:extLst>
      <p:ext uri="{BB962C8B-B14F-4D97-AF65-F5344CB8AC3E}">
        <p14:creationId xmlns:p14="http://schemas.microsoft.com/office/powerpoint/2010/main" val="26644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a:t>
            </a:fld>
            <a:endParaRPr lang="en-US"/>
          </a:p>
        </p:txBody>
      </p:sp>
    </p:spTree>
    <p:extLst>
      <p:ext uri="{BB962C8B-B14F-4D97-AF65-F5344CB8AC3E}">
        <p14:creationId xmlns:p14="http://schemas.microsoft.com/office/powerpoint/2010/main" val="4226832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Housing Authority must approve the rent amount</a:t>
            </a:r>
          </a:p>
          <a:p>
            <a:pPr lvl="1"/>
            <a:r>
              <a:rPr lang="en-US" sz="1800" dirty="0"/>
              <a:t>Consideration is given for tenant paid utilities. </a:t>
            </a:r>
          </a:p>
          <a:p>
            <a:r>
              <a:rPr lang="en-US" sz="2000" dirty="0"/>
              <a:t>Programmatic factors that go into the approval:</a:t>
            </a:r>
          </a:p>
          <a:p>
            <a:pPr defTabSz="931774">
              <a:defRPr/>
            </a:pPr>
            <a:r>
              <a:rPr lang="en-US" sz="2000" dirty="0">
                <a:solidFill>
                  <a:schemeClr val="accent2">
                    <a:lumMod val="75000"/>
                  </a:schemeClr>
                </a:solidFill>
              </a:rPr>
              <a:t>Voucher Payment Standards (VPS) </a:t>
            </a:r>
            <a:r>
              <a:rPr lang="en-US" sz="2000" dirty="0"/>
              <a:t>are set that represent the amount generally needed to rent a moderately-priced dwelling unit. This is a baseline for how the Housing Authority calculates the subsidy amount.</a:t>
            </a:r>
          </a:p>
          <a:p>
            <a:pPr defTabSz="931774">
              <a:defRPr/>
            </a:pPr>
            <a:r>
              <a:rPr lang="en-US" sz="2000" dirty="0"/>
              <a:t>Affordability: The VPS does not limit the amount of rent a landlord may charge or the family may pay. However, the amount of subsidy plus </a:t>
            </a:r>
            <a:r>
              <a:rPr lang="en-US" sz="2000" dirty="0">
                <a:solidFill>
                  <a:schemeClr val="accent2">
                    <a:lumMod val="75000"/>
                  </a:schemeClr>
                </a:solidFill>
              </a:rPr>
              <a:t>40% of a family’s income </a:t>
            </a:r>
            <a:r>
              <a:rPr lang="en-US" sz="2000" dirty="0"/>
              <a:t>is the maximum amount for rent plus utilities.</a:t>
            </a:r>
            <a:endParaRPr lang="en-US" sz="2000" dirty="0">
              <a:solidFill>
                <a:schemeClr val="accent2">
                  <a:lumMod val="75000"/>
                </a:schemeClr>
              </a:solidFill>
            </a:endParaRPr>
          </a:p>
          <a:p>
            <a:pPr defTabSz="931774">
              <a:defRPr/>
            </a:pPr>
            <a:r>
              <a:rPr lang="en-US" sz="2000" dirty="0">
                <a:solidFill>
                  <a:schemeClr val="accent2">
                    <a:lumMod val="75000"/>
                  </a:schemeClr>
                </a:solidFill>
              </a:rPr>
              <a:t>Rent Reasonableness </a:t>
            </a:r>
            <a:r>
              <a:rPr lang="en-US" sz="2000" dirty="0"/>
              <a:t>is an amount of rent that is determined based on comparable units on the rental market</a:t>
            </a:r>
          </a:p>
          <a:p>
            <a:pPr lvl="1"/>
            <a:endParaRPr lang="en-US" sz="2000"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C64F82A2-730A-4CF7-8613-491925DBB684}" type="slidenum">
              <a:rPr lang="en-US" smtClean="0"/>
              <a:t>20</a:t>
            </a:fld>
            <a:endParaRPr lang="en-US"/>
          </a:p>
        </p:txBody>
      </p:sp>
    </p:spTree>
    <p:extLst>
      <p:ext uri="{BB962C8B-B14F-4D97-AF65-F5344CB8AC3E}">
        <p14:creationId xmlns:p14="http://schemas.microsoft.com/office/powerpoint/2010/main" val="78396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21</a:t>
            </a:fld>
            <a:endParaRPr lang="en-US"/>
          </a:p>
        </p:txBody>
      </p:sp>
    </p:spTree>
    <p:extLst>
      <p:ext uri="{BB962C8B-B14F-4D97-AF65-F5344CB8AC3E}">
        <p14:creationId xmlns:p14="http://schemas.microsoft.com/office/powerpoint/2010/main" val="7675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22</a:t>
            </a:fld>
            <a:endParaRPr lang="en-US"/>
          </a:p>
        </p:txBody>
      </p:sp>
    </p:spTree>
    <p:extLst>
      <p:ext uri="{BB962C8B-B14F-4D97-AF65-F5344CB8AC3E}">
        <p14:creationId xmlns:p14="http://schemas.microsoft.com/office/powerpoint/2010/main" val="1881580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23</a:t>
            </a:fld>
            <a:endParaRPr lang="en-US"/>
          </a:p>
        </p:txBody>
      </p:sp>
    </p:spTree>
    <p:extLst>
      <p:ext uri="{BB962C8B-B14F-4D97-AF65-F5344CB8AC3E}">
        <p14:creationId xmlns:p14="http://schemas.microsoft.com/office/powerpoint/2010/main" val="3494635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24</a:t>
            </a:fld>
            <a:endParaRPr lang="en-US"/>
          </a:p>
        </p:txBody>
      </p:sp>
    </p:spTree>
    <p:extLst>
      <p:ext uri="{BB962C8B-B14F-4D97-AF65-F5344CB8AC3E}">
        <p14:creationId xmlns:p14="http://schemas.microsoft.com/office/powerpoint/2010/main" val="903729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25</a:t>
            </a:fld>
            <a:endParaRPr lang="en-US"/>
          </a:p>
        </p:txBody>
      </p:sp>
    </p:spTree>
    <p:extLst>
      <p:ext uri="{BB962C8B-B14F-4D97-AF65-F5344CB8AC3E}">
        <p14:creationId xmlns:p14="http://schemas.microsoft.com/office/powerpoint/2010/main" val="1491573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26</a:t>
            </a:fld>
            <a:endParaRPr lang="en-US"/>
          </a:p>
        </p:txBody>
      </p:sp>
    </p:spTree>
    <p:extLst>
      <p:ext uri="{BB962C8B-B14F-4D97-AF65-F5344CB8AC3E}">
        <p14:creationId xmlns:p14="http://schemas.microsoft.com/office/powerpoint/2010/main" val="65070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27</a:t>
            </a:fld>
            <a:endParaRPr lang="en-US"/>
          </a:p>
        </p:txBody>
      </p:sp>
    </p:spTree>
    <p:extLst>
      <p:ext uri="{BB962C8B-B14F-4D97-AF65-F5344CB8AC3E}">
        <p14:creationId xmlns:p14="http://schemas.microsoft.com/office/powerpoint/2010/main" val="276905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28</a:t>
            </a:fld>
            <a:endParaRPr lang="en-US"/>
          </a:p>
        </p:txBody>
      </p:sp>
    </p:spTree>
    <p:extLst>
      <p:ext uri="{BB962C8B-B14F-4D97-AF65-F5344CB8AC3E}">
        <p14:creationId xmlns:p14="http://schemas.microsoft.com/office/powerpoint/2010/main" val="75295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29</a:t>
            </a:fld>
            <a:endParaRPr lang="en-US"/>
          </a:p>
        </p:txBody>
      </p:sp>
    </p:spTree>
    <p:extLst>
      <p:ext uri="{BB962C8B-B14F-4D97-AF65-F5344CB8AC3E}">
        <p14:creationId xmlns:p14="http://schemas.microsoft.com/office/powerpoint/2010/main" val="203664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a:t>
            </a:fld>
            <a:endParaRPr lang="en-US"/>
          </a:p>
        </p:txBody>
      </p:sp>
    </p:spTree>
    <p:extLst>
      <p:ext uri="{BB962C8B-B14F-4D97-AF65-F5344CB8AC3E}">
        <p14:creationId xmlns:p14="http://schemas.microsoft.com/office/powerpoint/2010/main" val="186191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30</a:t>
            </a:fld>
            <a:endParaRPr lang="en-US"/>
          </a:p>
        </p:txBody>
      </p:sp>
    </p:spTree>
    <p:extLst>
      <p:ext uri="{BB962C8B-B14F-4D97-AF65-F5344CB8AC3E}">
        <p14:creationId xmlns:p14="http://schemas.microsoft.com/office/powerpoint/2010/main" val="2980035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and local, state or national policy updates</a:t>
            </a:r>
          </a:p>
        </p:txBody>
      </p:sp>
      <p:sp>
        <p:nvSpPr>
          <p:cNvPr id="4" name="Slide Number Placeholder 3"/>
          <p:cNvSpPr>
            <a:spLocks noGrp="1"/>
          </p:cNvSpPr>
          <p:nvPr>
            <p:ph type="sldNum" sz="quarter" idx="5"/>
          </p:nvPr>
        </p:nvSpPr>
        <p:spPr/>
        <p:txBody>
          <a:bodyPr/>
          <a:lstStyle/>
          <a:p>
            <a:fld id="{C64F82A2-730A-4CF7-8613-491925DBB684}" type="slidenum">
              <a:rPr lang="en-US" smtClean="0"/>
              <a:t>31</a:t>
            </a:fld>
            <a:endParaRPr lang="en-US"/>
          </a:p>
        </p:txBody>
      </p:sp>
    </p:spTree>
    <p:extLst>
      <p:ext uri="{BB962C8B-B14F-4D97-AF65-F5344CB8AC3E}">
        <p14:creationId xmlns:p14="http://schemas.microsoft.com/office/powerpoint/2010/main" val="948452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32</a:t>
            </a:fld>
            <a:endParaRPr lang="en-US"/>
          </a:p>
        </p:txBody>
      </p:sp>
    </p:spTree>
    <p:extLst>
      <p:ext uri="{BB962C8B-B14F-4D97-AF65-F5344CB8AC3E}">
        <p14:creationId xmlns:p14="http://schemas.microsoft.com/office/powerpoint/2010/main" val="1942610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33</a:t>
            </a:fld>
            <a:endParaRPr lang="en-US"/>
          </a:p>
        </p:txBody>
      </p:sp>
    </p:spTree>
    <p:extLst>
      <p:ext uri="{BB962C8B-B14F-4D97-AF65-F5344CB8AC3E}">
        <p14:creationId xmlns:p14="http://schemas.microsoft.com/office/powerpoint/2010/main" val="3253204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benefits</a:t>
            </a:r>
          </a:p>
          <a:p>
            <a:r>
              <a:rPr lang="en-US" dirty="0"/>
              <a:t>Inspections play an important role in the HCV program. Inspections are required by law and take place before and periodically throughout tenancy. </a:t>
            </a:r>
          </a:p>
          <a:p>
            <a:r>
              <a:rPr lang="en-US" dirty="0"/>
              <a:t>Landlords may initially see inspections and subsequent repairs as a burden to program participation, there are benefits to regular inspections to the longevity of their investment, cost avoidance by identifying potentially expensive problems down the road, etc. </a:t>
            </a:r>
          </a:p>
          <a:p>
            <a:r>
              <a:rPr lang="en-US" dirty="0"/>
              <a:t>Landlords want to know that inspection requirements and execution are carried out consistently and scheduling and completion of inspections are efficiently facilitated.</a:t>
            </a:r>
          </a:p>
        </p:txBody>
      </p:sp>
      <p:sp>
        <p:nvSpPr>
          <p:cNvPr id="4" name="Slide Number Placeholder 3"/>
          <p:cNvSpPr>
            <a:spLocks noGrp="1"/>
          </p:cNvSpPr>
          <p:nvPr>
            <p:ph type="sldNum" sz="quarter" idx="5"/>
          </p:nvPr>
        </p:nvSpPr>
        <p:spPr/>
        <p:txBody>
          <a:bodyPr/>
          <a:lstStyle/>
          <a:p>
            <a:fld id="{C64F82A2-730A-4CF7-8613-491925DBB684}" type="slidenum">
              <a:rPr lang="en-US" smtClean="0"/>
              <a:t>34</a:t>
            </a:fld>
            <a:endParaRPr lang="en-US"/>
          </a:p>
        </p:txBody>
      </p:sp>
    </p:spTree>
    <p:extLst>
      <p:ext uri="{BB962C8B-B14F-4D97-AF65-F5344CB8AC3E}">
        <p14:creationId xmlns:p14="http://schemas.microsoft.com/office/powerpoint/2010/main" val="2566419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35</a:t>
            </a:fld>
            <a:endParaRPr lang="en-US"/>
          </a:p>
        </p:txBody>
      </p:sp>
    </p:spTree>
    <p:extLst>
      <p:ext uri="{BB962C8B-B14F-4D97-AF65-F5344CB8AC3E}">
        <p14:creationId xmlns:p14="http://schemas.microsoft.com/office/powerpoint/2010/main" val="1220313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36</a:t>
            </a:fld>
            <a:endParaRPr lang="en-US"/>
          </a:p>
        </p:txBody>
      </p:sp>
    </p:spTree>
    <p:extLst>
      <p:ext uri="{BB962C8B-B14F-4D97-AF65-F5344CB8AC3E}">
        <p14:creationId xmlns:p14="http://schemas.microsoft.com/office/powerpoint/2010/main" val="2467854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37</a:t>
            </a:fld>
            <a:endParaRPr lang="en-US"/>
          </a:p>
        </p:txBody>
      </p:sp>
    </p:spTree>
    <p:extLst>
      <p:ext uri="{BB962C8B-B14F-4D97-AF65-F5344CB8AC3E}">
        <p14:creationId xmlns:p14="http://schemas.microsoft.com/office/powerpoint/2010/main" val="3022410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38</a:t>
            </a:fld>
            <a:endParaRPr lang="en-US"/>
          </a:p>
        </p:txBody>
      </p:sp>
    </p:spTree>
    <p:extLst>
      <p:ext uri="{BB962C8B-B14F-4D97-AF65-F5344CB8AC3E}">
        <p14:creationId xmlns:p14="http://schemas.microsoft.com/office/powerpoint/2010/main" val="2665651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39</a:t>
            </a:fld>
            <a:endParaRPr lang="en-US"/>
          </a:p>
        </p:txBody>
      </p:sp>
    </p:spTree>
    <p:extLst>
      <p:ext uri="{BB962C8B-B14F-4D97-AF65-F5344CB8AC3E}">
        <p14:creationId xmlns:p14="http://schemas.microsoft.com/office/powerpoint/2010/main" val="284947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4</a:t>
            </a:fld>
            <a:endParaRPr lang="en-US"/>
          </a:p>
        </p:txBody>
      </p:sp>
    </p:spTree>
    <p:extLst>
      <p:ext uri="{BB962C8B-B14F-4D97-AF65-F5344CB8AC3E}">
        <p14:creationId xmlns:p14="http://schemas.microsoft.com/office/powerpoint/2010/main" val="3000532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40</a:t>
            </a:fld>
            <a:endParaRPr lang="en-US"/>
          </a:p>
        </p:txBody>
      </p:sp>
    </p:spTree>
    <p:extLst>
      <p:ext uri="{BB962C8B-B14F-4D97-AF65-F5344CB8AC3E}">
        <p14:creationId xmlns:p14="http://schemas.microsoft.com/office/powerpoint/2010/main" val="2857466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information</a:t>
            </a:r>
          </a:p>
        </p:txBody>
      </p:sp>
      <p:sp>
        <p:nvSpPr>
          <p:cNvPr id="4" name="Slide Number Placeholder 3"/>
          <p:cNvSpPr>
            <a:spLocks noGrp="1"/>
          </p:cNvSpPr>
          <p:nvPr>
            <p:ph type="sldNum" sz="quarter" idx="5"/>
          </p:nvPr>
        </p:nvSpPr>
        <p:spPr/>
        <p:txBody>
          <a:bodyPr/>
          <a:lstStyle/>
          <a:p>
            <a:fld id="{C64F82A2-730A-4CF7-8613-491925DBB684}" type="slidenum">
              <a:rPr lang="en-US" smtClean="0"/>
              <a:t>41</a:t>
            </a:fld>
            <a:endParaRPr lang="en-US"/>
          </a:p>
        </p:txBody>
      </p:sp>
    </p:spTree>
    <p:extLst>
      <p:ext uri="{BB962C8B-B14F-4D97-AF65-F5344CB8AC3E}">
        <p14:creationId xmlns:p14="http://schemas.microsoft.com/office/powerpoint/2010/main" val="1355378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42</a:t>
            </a:fld>
            <a:endParaRPr lang="en-US"/>
          </a:p>
        </p:txBody>
      </p:sp>
    </p:spTree>
    <p:extLst>
      <p:ext uri="{BB962C8B-B14F-4D97-AF65-F5344CB8AC3E}">
        <p14:creationId xmlns:p14="http://schemas.microsoft.com/office/powerpoint/2010/main" val="2289483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policy changes or proposed policy changes</a:t>
            </a:r>
          </a:p>
        </p:txBody>
      </p:sp>
      <p:sp>
        <p:nvSpPr>
          <p:cNvPr id="4" name="Slide Number Placeholder 3"/>
          <p:cNvSpPr>
            <a:spLocks noGrp="1"/>
          </p:cNvSpPr>
          <p:nvPr>
            <p:ph type="sldNum" sz="quarter" idx="5"/>
          </p:nvPr>
        </p:nvSpPr>
        <p:spPr/>
        <p:txBody>
          <a:bodyPr/>
          <a:lstStyle/>
          <a:p>
            <a:fld id="{C64F82A2-730A-4CF7-8613-491925DBB684}" type="slidenum">
              <a:rPr lang="en-US" smtClean="0"/>
              <a:t>43</a:t>
            </a:fld>
            <a:endParaRPr lang="en-US"/>
          </a:p>
        </p:txBody>
      </p:sp>
    </p:spTree>
    <p:extLst>
      <p:ext uri="{BB962C8B-B14F-4D97-AF65-F5344CB8AC3E}">
        <p14:creationId xmlns:p14="http://schemas.microsoft.com/office/powerpoint/2010/main" val="2630529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44</a:t>
            </a:fld>
            <a:endParaRPr lang="en-US"/>
          </a:p>
        </p:txBody>
      </p:sp>
    </p:spTree>
    <p:extLst>
      <p:ext uri="{BB962C8B-B14F-4D97-AF65-F5344CB8AC3E}">
        <p14:creationId xmlns:p14="http://schemas.microsoft.com/office/powerpoint/2010/main" val="2254204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45</a:t>
            </a:fld>
            <a:endParaRPr lang="en-US"/>
          </a:p>
        </p:txBody>
      </p:sp>
    </p:spTree>
    <p:extLst>
      <p:ext uri="{BB962C8B-B14F-4D97-AF65-F5344CB8AC3E}">
        <p14:creationId xmlns:p14="http://schemas.microsoft.com/office/powerpoint/2010/main" val="1155218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46</a:t>
            </a:fld>
            <a:endParaRPr lang="en-US"/>
          </a:p>
        </p:txBody>
      </p:sp>
    </p:spTree>
    <p:extLst>
      <p:ext uri="{BB962C8B-B14F-4D97-AF65-F5344CB8AC3E}">
        <p14:creationId xmlns:p14="http://schemas.microsoft.com/office/powerpoint/2010/main" val="3739102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47</a:t>
            </a:fld>
            <a:endParaRPr lang="en-US"/>
          </a:p>
        </p:txBody>
      </p:sp>
    </p:spTree>
    <p:extLst>
      <p:ext uri="{BB962C8B-B14F-4D97-AF65-F5344CB8AC3E}">
        <p14:creationId xmlns:p14="http://schemas.microsoft.com/office/powerpoint/2010/main" val="4113526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48</a:t>
            </a:fld>
            <a:endParaRPr lang="en-US"/>
          </a:p>
        </p:txBody>
      </p:sp>
    </p:spTree>
    <p:extLst>
      <p:ext uri="{BB962C8B-B14F-4D97-AF65-F5344CB8AC3E}">
        <p14:creationId xmlns:p14="http://schemas.microsoft.com/office/powerpoint/2010/main" val="3476008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49</a:t>
            </a:fld>
            <a:endParaRPr lang="en-US"/>
          </a:p>
        </p:txBody>
      </p:sp>
    </p:spTree>
    <p:extLst>
      <p:ext uri="{BB962C8B-B14F-4D97-AF65-F5344CB8AC3E}">
        <p14:creationId xmlns:p14="http://schemas.microsoft.com/office/powerpoint/2010/main" val="266125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5</a:t>
            </a:fld>
            <a:endParaRPr lang="en-US"/>
          </a:p>
        </p:txBody>
      </p:sp>
    </p:spTree>
    <p:extLst>
      <p:ext uri="{BB962C8B-B14F-4D97-AF65-F5344CB8AC3E}">
        <p14:creationId xmlns:p14="http://schemas.microsoft.com/office/powerpoint/2010/main" val="2015460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50</a:t>
            </a:fld>
            <a:endParaRPr lang="en-US"/>
          </a:p>
        </p:txBody>
      </p:sp>
    </p:spTree>
    <p:extLst>
      <p:ext uri="{BB962C8B-B14F-4D97-AF65-F5344CB8AC3E}">
        <p14:creationId xmlns:p14="http://schemas.microsoft.com/office/powerpoint/2010/main" val="88777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51</a:t>
            </a:fld>
            <a:endParaRPr lang="en-US"/>
          </a:p>
        </p:txBody>
      </p:sp>
    </p:spTree>
    <p:extLst>
      <p:ext uri="{BB962C8B-B14F-4D97-AF65-F5344CB8AC3E}">
        <p14:creationId xmlns:p14="http://schemas.microsoft.com/office/powerpoint/2010/main" val="819438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52</a:t>
            </a:fld>
            <a:endParaRPr lang="en-US"/>
          </a:p>
        </p:txBody>
      </p:sp>
    </p:spTree>
    <p:extLst>
      <p:ext uri="{BB962C8B-B14F-4D97-AF65-F5344CB8AC3E}">
        <p14:creationId xmlns:p14="http://schemas.microsoft.com/office/powerpoint/2010/main" val="1214757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53</a:t>
            </a:fld>
            <a:endParaRPr lang="en-US"/>
          </a:p>
        </p:txBody>
      </p:sp>
    </p:spTree>
    <p:extLst>
      <p:ext uri="{BB962C8B-B14F-4D97-AF65-F5344CB8AC3E}">
        <p14:creationId xmlns:p14="http://schemas.microsoft.com/office/powerpoint/2010/main" val="39859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82A2-730A-4CF7-8613-491925DBB684}" type="slidenum">
              <a:rPr lang="en-US" smtClean="0"/>
              <a:t>6</a:t>
            </a:fld>
            <a:endParaRPr lang="en-US"/>
          </a:p>
        </p:txBody>
      </p:sp>
    </p:spTree>
    <p:extLst>
      <p:ext uri="{BB962C8B-B14F-4D97-AF65-F5344CB8AC3E}">
        <p14:creationId xmlns:p14="http://schemas.microsoft.com/office/powerpoint/2010/main" val="188362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to cover,</a:t>
            </a:r>
            <a:r>
              <a:rPr lang="en-US" baseline="0" dirty="0"/>
              <a:t> we will go over high level and then get into a bit of details</a:t>
            </a:r>
            <a:endParaRPr lang="en-US" dirty="0"/>
          </a:p>
        </p:txBody>
      </p:sp>
      <p:sp>
        <p:nvSpPr>
          <p:cNvPr id="4" name="Slide Number Placeholder 3"/>
          <p:cNvSpPr>
            <a:spLocks noGrp="1"/>
          </p:cNvSpPr>
          <p:nvPr>
            <p:ph type="sldNum" sz="quarter" idx="5"/>
          </p:nvPr>
        </p:nvSpPr>
        <p:spPr/>
        <p:txBody>
          <a:bodyPr/>
          <a:lstStyle/>
          <a:p>
            <a:fld id="{C64F82A2-730A-4CF7-8613-491925DBB684}" type="slidenum">
              <a:rPr lang="en-US" smtClean="0"/>
              <a:t>7</a:t>
            </a:fld>
            <a:endParaRPr lang="en-US"/>
          </a:p>
        </p:txBody>
      </p:sp>
    </p:spTree>
    <p:extLst>
      <p:ext uri="{BB962C8B-B14F-4D97-AF65-F5344CB8AC3E}">
        <p14:creationId xmlns:p14="http://schemas.microsoft.com/office/powerpoint/2010/main" val="293924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64F82A2-730A-4CF7-8613-491925DBB684}" type="slidenum">
              <a:rPr lang="en-US"/>
              <a:t>8</a:t>
            </a:fld>
            <a:endParaRPr lang="en-US"/>
          </a:p>
        </p:txBody>
      </p:sp>
    </p:spTree>
    <p:extLst>
      <p:ext uri="{BB962C8B-B14F-4D97-AF65-F5344CB8AC3E}">
        <p14:creationId xmlns:p14="http://schemas.microsoft.com/office/powerpoint/2010/main" val="389020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add your own local preferences to this slide instead of general information</a:t>
            </a:r>
          </a:p>
          <a:p>
            <a:endParaRPr lang="en-US" dirty="0"/>
          </a:p>
          <a:p>
            <a:r>
              <a:rPr lang="en-US" dirty="0"/>
              <a:t>Additional Options:</a:t>
            </a:r>
          </a:p>
          <a:p>
            <a:r>
              <a:rPr lang="en-US" dirty="0"/>
              <a:t>-Eligibility for a housing voucher is determined by the PHA based on the total annual gross income and family size and is limited to US citizens and specified categories of non-citizens who have eligible immigration status. </a:t>
            </a:r>
          </a:p>
          <a:p>
            <a:r>
              <a:rPr lang="en-US" dirty="0"/>
              <a:t>-In general, the family's income may not exceed 50% of the median income for the county or metropolitan area in which the family chooses to live.</a:t>
            </a:r>
          </a:p>
          <a:p>
            <a:r>
              <a:rPr lang="en-US" dirty="0"/>
              <a:t>-By law, a PHA must provide 75 percent of its voucher to applicants whose incomes do not exceed 30 percent of the area median income. Median income levels are published by HUD and vary by location. The PHA serving your community can provide you with the income limits for your area and family size. </a:t>
            </a:r>
          </a:p>
        </p:txBody>
      </p:sp>
      <p:sp>
        <p:nvSpPr>
          <p:cNvPr id="4" name="Slide Number Placeholder 3"/>
          <p:cNvSpPr>
            <a:spLocks noGrp="1"/>
          </p:cNvSpPr>
          <p:nvPr>
            <p:ph type="sldNum" sz="quarter" idx="5"/>
          </p:nvPr>
        </p:nvSpPr>
        <p:spPr/>
        <p:txBody>
          <a:bodyPr/>
          <a:lstStyle/>
          <a:p>
            <a:fld id="{C64F82A2-730A-4CF7-8613-491925DBB684}" type="slidenum">
              <a:rPr lang="en-US" smtClean="0"/>
              <a:t>9</a:t>
            </a:fld>
            <a:endParaRPr lang="en-US"/>
          </a:p>
        </p:txBody>
      </p:sp>
    </p:spTree>
    <p:extLst>
      <p:ext uri="{BB962C8B-B14F-4D97-AF65-F5344CB8AC3E}">
        <p14:creationId xmlns:p14="http://schemas.microsoft.com/office/powerpoint/2010/main" val="180206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E401A8-6DFC-4850-8463-E21585D20045}"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917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CDA6DA-1912-4836-9A07-37C3C9FF7735}"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962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4508DC-1558-4CAD-8681-AB615FB9DB12}"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20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8ED0E-5D0D-4969-8303-33CE538584E5}"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118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0C65A-1559-4BAA-8CFA-AF5CF8FDC1D6}"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061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E3D48-A84F-4682-9187-89F7E9D1D8CF}"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279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30ECD-3ADC-4898-8E31-F3223235A351}"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8604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410F2D-7DB0-40B4-BD5F-0A3DC35808EA}"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02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J-PAL Content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82699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530" imgH="528" progId="TCLayout.ActiveDocument.1">
                  <p:embed/>
                </p:oleObj>
              </mc:Choice>
              <mc:Fallback>
                <p:oleObj name="think-cell Slide" r:id="rId5" imgW="530" imgH="528"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400" b="0" i="0" baseline="0" dirty="0">
              <a:latin typeface="Century Gothic" panose="020B0502020202020204" pitchFamily="34" charset="0"/>
              <a:ea typeface="+mj-ea"/>
              <a:cs typeface="+mj-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sz="825"/>
            </a:lvl1pPr>
          </a:lstStyle>
          <a:p>
            <a:endParaRPr lang="en-US" dirty="0"/>
          </a:p>
        </p:txBody>
      </p:sp>
      <p:sp>
        <p:nvSpPr>
          <p:cNvPr id="6" name="Slide Number Placeholder 5"/>
          <p:cNvSpPr>
            <a:spLocks noGrp="1"/>
          </p:cNvSpPr>
          <p:nvPr>
            <p:ph type="sldNum" sz="quarter" idx="12"/>
          </p:nvPr>
        </p:nvSpPr>
        <p:spPr/>
        <p:txBody>
          <a:bodyPr/>
          <a:lstStyle>
            <a:lvl1pPr>
              <a:defRPr sz="825"/>
            </a:lvl1pPr>
          </a:lstStyle>
          <a:p>
            <a:fld id="{2ECB1696-1F23-9849-960D-916B9EF0C8D4}" type="slidenum">
              <a:rPr lang="en-US" smtClean="0"/>
              <a:pPr/>
              <a:t>‹#›</a:t>
            </a:fld>
            <a:endParaRPr lang="en-US" dirty="0"/>
          </a:p>
        </p:txBody>
      </p:sp>
      <p:sp>
        <p:nvSpPr>
          <p:cNvPr id="7" name="Title Placeholder 1"/>
          <p:cNvSpPr>
            <a:spLocks noGrp="1"/>
          </p:cNvSpPr>
          <p:nvPr>
            <p:ph type="title" hasCustomPrompt="1"/>
          </p:nvPr>
        </p:nvSpPr>
        <p:spPr>
          <a:xfrm>
            <a:off x="609600" y="201168"/>
            <a:ext cx="10972800" cy="1152144"/>
          </a:xfrm>
          <a:prstGeom prst="rect">
            <a:avLst/>
          </a:prstGeom>
        </p:spPr>
        <p:txBody>
          <a:bodyPr vert="horz" lIns="91440" tIns="45720" rIns="91440" bIns="45720" rtlCol="0" anchor="ctr">
            <a:normAutofit/>
          </a:bodyPr>
          <a:lstStyle>
            <a:lvl1pPr>
              <a:defRPr baseline="0"/>
            </a:lvl1pPr>
          </a:lstStyle>
          <a:p>
            <a:r>
              <a:rPr lang="en-US" dirty="0"/>
              <a:t>Click </a:t>
            </a:r>
            <a:r>
              <a:rPr lang="en-US"/>
              <a:t>to edit </a:t>
            </a:r>
            <a:r>
              <a:rPr lang="en-US" dirty="0"/>
              <a:t>title style</a:t>
            </a:r>
          </a:p>
        </p:txBody>
      </p:sp>
      <p:sp>
        <p:nvSpPr>
          <p:cNvPr id="3" name="Content Placeholder 2"/>
          <p:cNvSpPr>
            <a:spLocks noGrp="1"/>
          </p:cNvSpPr>
          <p:nvPr>
            <p:ph sz="quarter" idx="14"/>
          </p:nvPr>
        </p:nvSpPr>
        <p:spPr>
          <a:xfrm>
            <a:off x="609599" y="1472184"/>
            <a:ext cx="10972800" cy="47092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3185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grpSp>
        <p:nvGrpSpPr>
          <p:cNvPr id="7" name="Group 6" descr="A yellow box that says: &#10;Housing Authority&#10;• Issues the Voucher&#10;• Inspects rental unit&#10;• Reviews lease&#10;• Contracts with the owner&#10;• Pays rental assistance">
            <a:extLst>
              <a:ext uri="{FF2B5EF4-FFF2-40B4-BE49-F238E27FC236}">
                <a16:creationId xmlns:a16="http://schemas.microsoft.com/office/drawing/2014/main" id="{4E001C32-24F0-4DCA-B1E5-5B5156A80287}"/>
              </a:ext>
            </a:extLst>
          </p:cNvPr>
          <p:cNvGrpSpPr/>
          <p:nvPr userDrawn="1"/>
        </p:nvGrpSpPr>
        <p:grpSpPr>
          <a:xfrm>
            <a:off x="4107812" y="1337880"/>
            <a:ext cx="2820389" cy="1969801"/>
            <a:chOff x="3376368" y="414515"/>
            <a:chExt cx="2820389" cy="1969801"/>
          </a:xfrm>
        </p:grpSpPr>
        <p:sp>
          <p:nvSpPr>
            <p:cNvPr id="8" name="Rectangle: Rounded Corners 7">
              <a:extLst>
                <a:ext uri="{FF2B5EF4-FFF2-40B4-BE49-F238E27FC236}">
                  <a16:creationId xmlns:a16="http://schemas.microsoft.com/office/drawing/2014/main" id="{2C2AEC5F-3EDE-477B-8C67-28E1AE46FB5F}"/>
                </a:ext>
              </a:extLst>
            </p:cNvPr>
            <p:cNvSpPr/>
            <p:nvPr/>
          </p:nvSpPr>
          <p:spPr>
            <a:xfrm>
              <a:off x="3376368" y="414515"/>
              <a:ext cx="2820389" cy="1969801"/>
            </a:xfrm>
            <a:prstGeom prst="roundRect">
              <a:avLst>
                <a:gd name="adj" fmla="val 10000"/>
              </a:avLst>
            </a:prstGeom>
            <a:solidFill>
              <a:srgbClr val="E0D121">
                <a:lumMod val="20000"/>
                <a:lumOff val="80000"/>
              </a:srgbClr>
            </a:solidFill>
            <a:ln w="76200">
              <a:solidFill>
                <a:srgbClr val="D5C81D"/>
              </a:solidFill>
            </a:ln>
            <a:effectLst/>
          </p:spPr>
          <p:style>
            <a:lnRef idx="0">
              <a:scrgbClr r="0" g="0" b="0"/>
            </a:lnRef>
            <a:fillRef idx="3">
              <a:scrgbClr r="0" g="0" b="0"/>
            </a:fillRef>
            <a:effectRef idx="2">
              <a:scrgbClr r="0" g="0" b="0"/>
            </a:effectRef>
            <a:fontRef idx="minor">
              <a:schemeClr val="lt1"/>
            </a:fontRef>
          </p:style>
        </p:sp>
        <p:sp>
          <p:nvSpPr>
            <p:cNvPr id="9" name="Rectangle: Rounded Corners 4" descr="Housing Authority&#10;• Issues the Voucher&#10;• Inspects rental unit&#10;• Reviews lease&#10;• Contracts with the owner&#10;• Pays rental assistance">
              <a:extLst>
                <a:ext uri="{FF2B5EF4-FFF2-40B4-BE49-F238E27FC236}">
                  <a16:creationId xmlns:a16="http://schemas.microsoft.com/office/drawing/2014/main" id="{310C8055-2D50-4C03-B584-77F016CF32F8}"/>
                </a:ext>
              </a:extLst>
            </p:cNvPr>
            <p:cNvSpPr txBox="1"/>
            <p:nvPr/>
          </p:nvSpPr>
          <p:spPr>
            <a:xfrm>
              <a:off x="3434062" y="472209"/>
              <a:ext cx="2705001" cy="18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72390" bIns="72390" numCol="1" spcCol="1270" anchor="t" anchorCtr="0">
              <a:noAutofit/>
            </a:bodyPr>
            <a:lstStyle/>
            <a:p>
              <a:pPr marL="0" lvl="0" indent="0" algn="ctr" defTabSz="844550">
                <a:lnSpc>
                  <a:spcPct val="80000"/>
                </a:lnSpc>
                <a:spcBef>
                  <a:spcPct val="0"/>
                </a:spcBef>
                <a:spcAft>
                  <a:spcPct val="35000"/>
                </a:spcAft>
                <a:buNone/>
              </a:pPr>
              <a:endParaRPr lang="en-US" sz="1700" kern="1200" dirty="0">
                <a:solidFill>
                  <a:srgbClr val="304677"/>
                </a:solidFill>
                <a:latin typeface="Trebuchet MS" panose="020B0603020202020204" pitchFamily="34" charset="0"/>
                <a:ea typeface="Malgun Gothic" panose="020B0503020000020004" pitchFamily="34" charset="-127"/>
                <a:cs typeface="Segoe UI Semilight" panose="020B0402040204020203" pitchFamily="34" charset="0"/>
              </a:endParaRPr>
            </a:p>
          </p:txBody>
        </p:sp>
      </p:grpSp>
      <p:grpSp>
        <p:nvGrpSpPr>
          <p:cNvPr id="13" name="Group 12" descr="A blue box that says: Landlord&#10;• Screens family&#10;• Enforces lease&#10;• Maintains unit &#10;• Contracts with the Housing Authority&#10;">
            <a:extLst>
              <a:ext uri="{FF2B5EF4-FFF2-40B4-BE49-F238E27FC236}">
                <a16:creationId xmlns:a16="http://schemas.microsoft.com/office/drawing/2014/main" id="{2F3E5CCD-0BE0-4113-B1C9-DE8C2D1D572A}"/>
              </a:ext>
              <a:ext uri="{C183D7F6-B498-43B3-948B-1728B52AA6E4}">
                <adec:decorative xmlns:adec="http://schemas.microsoft.com/office/drawing/2017/decorative" val="0"/>
              </a:ext>
            </a:extLst>
          </p:cNvPr>
          <p:cNvGrpSpPr/>
          <p:nvPr userDrawn="1"/>
        </p:nvGrpSpPr>
        <p:grpSpPr>
          <a:xfrm>
            <a:off x="6762782" y="4107533"/>
            <a:ext cx="2686094" cy="1969801"/>
            <a:chOff x="6017050" y="3169880"/>
            <a:chExt cx="2686094" cy="1969801"/>
          </a:xfrm>
        </p:grpSpPr>
        <p:sp>
          <p:nvSpPr>
            <p:cNvPr id="14" name="Rectangle: Rounded Corners 13">
              <a:extLst>
                <a:ext uri="{FF2B5EF4-FFF2-40B4-BE49-F238E27FC236}">
                  <a16:creationId xmlns:a16="http://schemas.microsoft.com/office/drawing/2014/main" id="{5909053B-406F-4A3F-AB8D-5D1E13464B21}"/>
                </a:ext>
              </a:extLst>
            </p:cNvPr>
            <p:cNvSpPr/>
            <p:nvPr/>
          </p:nvSpPr>
          <p:spPr>
            <a:xfrm>
              <a:off x="6017050" y="3169880"/>
              <a:ext cx="2686094" cy="1969801"/>
            </a:xfrm>
            <a:prstGeom prst="roundRect">
              <a:avLst>
                <a:gd name="adj" fmla="val 10000"/>
              </a:avLst>
            </a:prstGeom>
            <a:solidFill>
              <a:srgbClr val="4FA1B5">
                <a:lumMod val="20000"/>
                <a:lumOff val="80000"/>
              </a:srgbClr>
            </a:solidFill>
            <a:ln w="76200">
              <a:solidFill>
                <a:srgbClr val="4FA1B5"/>
              </a:solidFill>
            </a:ln>
            <a:effectLst/>
          </p:spPr>
          <p:style>
            <a:lnRef idx="0">
              <a:scrgbClr r="0" g="0" b="0"/>
            </a:lnRef>
            <a:fillRef idx="3">
              <a:scrgbClr r="0" g="0" b="0"/>
            </a:fillRef>
            <a:effectRef idx="2">
              <a:scrgbClr r="0" g="0" b="0"/>
            </a:effectRef>
            <a:fontRef idx="minor">
              <a:schemeClr val="lt1"/>
            </a:fontRef>
          </p:style>
        </p:sp>
        <p:sp>
          <p:nvSpPr>
            <p:cNvPr id="15" name="Rectangle: Rounded Corners 8" descr="Landlord&#10;• Screens family&#10;• Enforces lease&#10;• Maintains unit &#10;• Contracts with the Housing Authority ">
              <a:extLst>
                <a:ext uri="{FF2B5EF4-FFF2-40B4-BE49-F238E27FC236}">
                  <a16:creationId xmlns:a16="http://schemas.microsoft.com/office/drawing/2014/main" id="{ED101012-9E0A-4B29-833E-5C77869D27C3}"/>
                </a:ext>
              </a:extLst>
            </p:cNvPr>
            <p:cNvSpPr txBox="1"/>
            <p:nvPr/>
          </p:nvSpPr>
          <p:spPr>
            <a:xfrm>
              <a:off x="6074744" y="3227574"/>
              <a:ext cx="2570706" cy="18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72390" bIns="72390" numCol="1" spcCol="1270" anchor="t" anchorCtr="0">
              <a:noAutofit/>
            </a:bodyPr>
            <a:lstStyle/>
            <a:p>
              <a:pPr marL="0" lvl="0" indent="0" algn="ctr" defTabSz="844550">
                <a:lnSpc>
                  <a:spcPct val="80000"/>
                </a:lnSpc>
                <a:spcBef>
                  <a:spcPct val="0"/>
                </a:spcBef>
                <a:spcAft>
                  <a:spcPct val="35000"/>
                </a:spcAft>
                <a:buNone/>
              </a:pPr>
              <a:endParaRPr lang="en-US" sz="1700" kern="1200" dirty="0">
                <a:solidFill>
                  <a:srgbClr val="304677"/>
                </a:solidFill>
                <a:latin typeface="Trebuchet MS" panose="020B0603020202020204" pitchFamily="34" charset="0"/>
                <a:ea typeface="Malgun Gothic" panose="020B0503020000020004" pitchFamily="34" charset="-127"/>
                <a:cs typeface="Segoe UI Semilight" panose="020B0402040204020203" pitchFamily="34" charset="0"/>
              </a:endParaRPr>
            </a:p>
          </p:txBody>
        </p:sp>
      </p:grpSp>
      <p:grpSp>
        <p:nvGrpSpPr>
          <p:cNvPr id="19" name="Group 18" descr="A purple box that says: &#10;Family&#10;• Follows program rules&#10;• Is a good tenant&#10;• Pays rent &amp; utilities">
            <a:extLst>
              <a:ext uri="{FF2B5EF4-FFF2-40B4-BE49-F238E27FC236}">
                <a16:creationId xmlns:a16="http://schemas.microsoft.com/office/drawing/2014/main" id="{71A398C0-BF2D-4423-A9C5-5014AFF6AE28}"/>
              </a:ext>
            </a:extLst>
          </p:cNvPr>
          <p:cNvGrpSpPr/>
          <p:nvPr userDrawn="1"/>
        </p:nvGrpSpPr>
        <p:grpSpPr>
          <a:xfrm>
            <a:off x="1557261" y="4093233"/>
            <a:ext cx="2686094" cy="1969801"/>
            <a:chOff x="825817" y="3169868"/>
            <a:chExt cx="2686094" cy="1969801"/>
          </a:xfrm>
        </p:grpSpPr>
        <p:sp>
          <p:nvSpPr>
            <p:cNvPr id="20" name="Rectangle: Rounded Corners 19">
              <a:extLst>
                <a:ext uri="{FF2B5EF4-FFF2-40B4-BE49-F238E27FC236}">
                  <a16:creationId xmlns:a16="http://schemas.microsoft.com/office/drawing/2014/main" id="{8679748E-27ED-4DDB-ABC9-11FCDD357E80}"/>
                </a:ext>
              </a:extLst>
            </p:cNvPr>
            <p:cNvSpPr/>
            <p:nvPr/>
          </p:nvSpPr>
          <p:spPr>
            <a:xfrm>
              <a:off x="825817" y="3169868"/>
              <a:ext cx="2686094" cy="1969801"/>
            </a:xfrm>
            <a:prstGeom prst="roundRect">
              <a:avLst>
                <a:gd name="adj" fmla="val 10000"/>
              </a:avLst>
            </a:prstGeom>
            <a:solidFill>
              <a:srgbClr val="7D69A6">
                <a:lumMod val="20000"/>
                <a:lumOff val="80000"/>
              </a:srgbClr>
            </a:solidFill>
            <a:ln w="76200">
              <a:solidFill>
                <a:srgbClr val="7D69A6"/>
              </a:solidFill>
            </a:ln>
            <a:effectLst/>
          </p:spPr>
          <p:style>
            <a:lnRef idx="0">
              <a:scrgbClr r="0" g="0" b="0"/>
            </a:lnRef>
            <a:fillRef idx="3">
              <a:scrgbClr r="0" g="0" b="0"/>
            </a:fillRef>
            <a:effectRef idx="2">
              <a:scrgbClr r="0" g="0" b="0"/>
            </a:effectRef>
            <a:fontRef idx="minor">
              <a:schemeClr val="lt1"/>
            </a:fontRef>
          </p:style>
        </p:sp>
        <p:sp>
          <p:nvSpPr>
            <p:cNvPr id="21" name="Rectangle: Rounded Corners 12">
              <a:extLst>
                <a:ext uri="{FF2B5EF4-FFF2-40B4-BE49-F238E27FC236}">
                  <a16:creationId xmlns:a16="http://schemas.microsoft.com/office/drawing/2014/main" id="{48B35F99-97B0-4ECC-A597-48AA142E1B80}"/>
                </a:ext>
              </a:extLst>
            </p:cNvPr>
            <p:cNvSpPr txBox="1"/>
            <p:nvPr/>
          </p:nvSpPr>
          <p:spPr>
            <a:xfrm>
              <a:off x="883511" y="3227562"/>
              <a:ext cx="2570706" cy="18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72390" bIns="72390" numCol="1" spcCol="1270" anchor="t" anchorCtr="0">
              <a:noAutofit/>
            </a:bodyPr>
            <a:lstStyle/>
            <a:p>
              <a:pPr marL="0" lvl="0" indent="0" algn="ctr" defTabSz="844550">
                <a:lnSpc>
                  <a:spcPct val="80000"/>
                </a:lnSpc>
                <a:spcBef>
                  <a:spcPct val="0"/>
                </a:spcBef>
                <a:spcAft>
                  <a:spcPct val="35000"/>
                </a:spcAft>
                <a:buNone/>
              </a:pPr>
              <a:endParaRPr lang="en-US" sz="1700" kern="1200" dirty="0">
                <a:solidFill>
                  <a:srgbClr val="304677"/>
                </a:solidFill>
                <a:latin typeface="Trebuchet MS" panose="020B0603020202020204" pitchFamily="34" charset="0"/>
                <a:ea typeface="Malgun Gothic" panose="020B0503020000020004" pitchFamily="34" charset="-127"/>
                <a:cs typeface="Segoe UI Semilight" panose="020B0402040204020203" pitchFamily="34" charset="0"/>
              </a:endParaRPr>
            </a:p>
          </p:txBody>
        </p:sp>
      </p:grpSp>
      <p:sp>
        <p:nvSpPr>
          <p:cNvPr id="26" name="Text Placeholder 25">
            <a:extLst>
              <a:ext uri="{FF2B5EF4-FFF2-40B4-BE49-F238E27FC236}">
                <a16:creationId xmlns:a16="http://schemas.microsoft.com/office/drawing/2014/main" id="{47EF5B68-A451-40BD-8C70-63A2DC628FC0}"/>
              </a:ext>
            </a:extLst>
          </p:cNvPr>
          <p:cNvSpPr>
            <a:spLocks noGrp="1"/>
          </p:cNvSpPr>
          <p:nvPr>
            <p:ph type="body" sz="quarter" idx="10"/>
          </p:nvPr>
        </p:nvSpPr>
        <p:spPr>
          <a:xfrm>
            <a:off x="4165600" y="1395413"/>
            <a:ext cx="27051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15EA19CB-662B-4A42-87FF-D4C86C864FAA}"/>
              </a:ext>
            </a:extLst>
          </p:cNvPr>
          <p:cNvSpPr>
            <a:spLocks noGrp="1"/>
          </p:cNvSpPr>
          <p:nvPr>
            <p:ph type="body" sz="quarter" idx="12"/>
          </p:nvPr>
        </p:nvSpPr>
        <p:spPr>
          <a:xfrm>
            <a:off x="6762750" y="4106863"/>
            <a:ext cx="2686050" cy="195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E63A9B5F-0EDF-45FE-BC81-8BF408B13DAE}"/>
              </a:ext>
            </a:extLst>
          </p:cNvPr>
          <p:cNvSpPr>
            <a:spLocks noGrp="1"/>
          </p:cNvSpPr>
          <p:nvPr>
            <p:ph type="body" sz="quarter" idx="14"/>
          </p:nvPr>
        </p:nvSpPr>
        <p:spPr>
          <a:xfrm>
            <a:off x="1500188" y="4035425"/>
            <a:ext cx="2743200" cy="2039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21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DF8F5-15F6-469C-BA66-425F51FB514F}"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506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B36AD-E1D6-4EEE-B28E-53A951E67F1F}"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146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5E286-47A2-4CB4-9827-B6D1C9C90658}" type="datetime1">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1E08CC-6745-411A-81F9-9DB3129F733A}" type="datetime1">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609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4F4653-9146-4AE0-A356-795F1509D99E}" type="datetime1">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623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2674-BE14-4031-951C-359B9C6EA832}" type="datetime1">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660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37633B-8C40-4E36-86FD-4EC978355FF6}" type="datetime1">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144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5" name="Date Placeholder 4"/>
          <p:cNvSpPr>
            <a:spLocks noGrp="1"/>
          </p:cNvSpPr>
          <p:nvPr>
            <p:ph type="dt" sz="half" idx="10"/>
          </p:nvPr>
        </p:nvSpPr>
        <p:spPr/>
        <p:txBody>
          <a:bodyPr/>
          <a:lstStyle/>
          <a:p>
            <a:fld id="{601C4B5A-527C-47F8-A052-F13496EF85DF}" type="datetime1">
              <a:rPr lang="en-US" smtClean="0"/>
              <a:t>7/26/2024</a:t>
            </a:fld>
            <a:endParaRPr lang="en-US"/>
          </a:p>
        </p:txBody>
      </p:sp>
    </p:spTree>
    <p:extLst>
      <p:ext uri="{BB962C8B-B14F-4D97-AF65-F5344CB8AC3E}">
        <p14:creationId xmlns:p14="http://schemas.microsoft.com/office/powerpoint/2010/main" val="145255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14C758-F8E5-4536-B2FF-02124BB0D821}" type="datetime1">
              <a:rPr lang="en-US" smtClean="0"/>
              <a:t>7/26/2024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357737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03"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hyperlink" Target="mailto:JenniferC@brazoriacountytx.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tepanieE@brazoriacountytx.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BCHA@brazoriacountytx.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hyperlink" Target="https://www.hud.gov/program_offices/public_indian_housing/programs/hcv/landlord"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files.hudexchange.info/resources/documents/PIH-HCV-Landlord-Fact-Sheet.pdf" TargetMode="External"/><Relationship Id="rId4" Type="http://schemas.openxmlformats.org/officeDocument/2006/relationships/hyperlink" Target="https://www.hudexchange.info/programs/public-housing/hcv-landlord-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hud.gov/program_offices/public_indian_housing/reac/nspire/standards" TargetMode="External"/><Relationship Id="rId7" Type="http://schemas.openxmlformats.org/officeDocument/2006/relationships/hyperlink" Target="https://codes.iccsafe.org/content/IFC2018/chapter-11-construction-requirements-for-existing-buildin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codes.iccsafe.org/content/IFC2018/chapter-9-fire-protection-and-life-safety-systems" TargetMode="External"/><Relationship Id="rId5" Type="http://schemas.openxmlformats.org/officeDocument/2006/relationships/hyperlink" Target="https://codes.iccsafe.org/content/IFC2018" TargetMode="External"/><Relationship Id="rId4" Type="http://schemas.openxmlformats.org/officeDocument/2006/relationships/hyperlink" Target="https://www.hudexchange.info/programs/public-housing/nspire-standards-how-to-inspec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Sebarra@brazoriacountytx.gov" TargetMode="External"/><Relationship Id="rId7" Type="http://schemas.openxmlformats.org/officeDocument/2006/relationships/hyperlink" Target="mailto:BCHA@brazoriacountytx.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DaphneL@brazoriacountytx.gov" TargetMode="External"/><Relationship Id="rId5" Type="http://schemas.openxmlformats.org/officeDocument/2006/relationships/hyperlink" Target="mailto:JenniferC@brazoriacountytx.gov" TargetMode="External"/><Relationship Id="rId4" Type="http://schemas.openxmlformats.org/officeDocument/2006/relationships/hyperlink" Target="mailto:Msummers@brazoriacountytx.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500" y="3429000"/>
            <a:ext cx="8194503" cy="1096899"/>
          </a:xfrm>
        </p:spPr>
        <p:txBody>
          <a:bodyPr/>
          <a:lstStyle/>
          <a:p>
            <a:pPr algn="ctr"/>
            <a:r>
              <a:rPr lang="en-US" sz="3600" dirty="0">
                <a:solidFill>
                  <a:srgbClr val="304677"/>
                </a:solidFill>
                <a:latin typeface="Gill Sans MT" panose="020B0502020104020203" pitchFamily="34" charset="0"/>
                <a:cs typeface="Calibri Light"/>
              </a:rPr>
              <a:t>2024 LANDLORD BRIEFING FOR</a:t>
            </a:r>
            <a:br>
              <a:rPr lang="en-US" b="1" dirty="0">
                <a:solidFill>
                  <a:srgbClr val="304677"/>
                </a:solidFill>
                <a:cs typeface="Calibri Light"/>
              </a:rPr>
            </a:br>
            <a:r>
              <a:rPr lang="en-US" sz="2800" b="1" dirty="0">
                <a:solidFill>
                  <a:srgbClr val="304677"/>
                </a:solidFill>
                <a:latin typeface="Gill Sans MT" panose="020B0502020104020203" pitchFamily="34" charset="0"/>
                <a:cs typeface="Calibri Light"/>
              </a:rPr>
              <a:t>The Housing Choice Voucher (HCV) Program</a:t>
            </a:r>
            <a:endParaRPr lang="en-US" sz="2800" b="1" dirty="0">
              <a:solidFill>
                <a:srgbClr val="304677"/>
              </a:solidFill>
              <a:latin typeface="Gill Sans MT" panose="020B0502020104020203" pitchFamily="34" charset="0"/>
            </a:endParaRPr>
          </a:p>
        </p:txBody>
      </p:sp>
      <p:sp>
        <p:nvSpPr>
          <p:cNvPr id="3" name="Subtitle 2"/>
          <p:cNvSpPr>
            <a:spLocks noGrp="1"/>
          </p:cNvSpPr>
          <p:nvPr>
            <p:ph type="subTitle" idx="1"/>
          </p:nvPr>
        </p:nvSpPr>
        <p:spPr>
          <a:xfrm>
            <a:off x="1507067" y="5308133"/>
            <a:ext cx="7766936" cy="1096899"/>
          </a:xfrm>
        </p:spPr>
        <p:txBody>
          <a:bodyPr vert="horz" lIns="91440" tIns="45720" rIns="91440" bIns="45720" rtlCol="0" anchor="t">
            <a:normAutofit/>
          </a:bodyPr>
          <a:lstStyle/>
          <a:p>
            <a:pPr algn="ctr"/>
            <a:r>
              <a:rPr lang="en-US" sz="2400" i="1" dirty="0">
                <a:solidFill>
                  <a:schemeClr val="tx1"/>
                </a:solidFill>
                <a:cs typeface="Calibri"/>
              </a:rPr>
              <a:t>Presented by Brazoria County Housing Authority </a:t>
            </a:r>
          </a:p>
          <a:p>
            <a:pPr algn="ctr"/>
            <a:r>
              <a:rPr lang="en-US" sz="2400" i="1" dirty="0">
                <a:solidFill>
                  <a:schemeClr val="tx1"/>
                </a:solidFill>
                <a:cs typeface="Calibri"/>
              </a:rPr>
              <a:t>July 2024</a:t>
            </a:r>
          </a:p>
        </p:txBody>
      </p:sp>
    </p:spTree>
    <p:extLst>
      <p:ext uri="{BB962C8B-B14F-4D97-AF65-F5344CB8AC3E}">
        <p14:creationId xmlns:p14="http://schemas.microsoft.com/office/powerpoint/2010/main" val="426462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EF4B-632F-4045-82B1-6BB29E444272}"/>
              </a:ext>
            </a:extLst>
          </p:cNvPr>
          <p:cNvSpPr>
            <a:spLocks noGrp="1"/>
          </p:cNvSpPr>
          <p:nvPr>
            <p:ph type="title"/>
          </p:nvPr>
        </p:nvSpPr>
        <p:spPr>
          <a:xfrm>
            <a:off x="677334" y="609600"/>
            <a:ext cx="8009466" cy="978568"/>
          </a:xfrm>
        </p:spPr>
        <p:txBody>
          <a:bodyPr>
            <a:noAutofit/>
          </a:bodyPr>
          <a:lstStyle/>
          <a:p>
            <a:r>
              <a:rPr lang="en-US" sz="4000" dirty="0">
                <a:solidFill>
                  <a:srgbClr val="3E986F"/>
                </a:solidFill>
              </a:rPr>
              <a:t>HCV Benefits for Participants</a:t>
            </a:r>
            <a:endParaRPr lang="en-US" sz="4000" b="1" dirty="0">
              <a:solidFill>
                <a:srgbClr val="3E986F"/>
              </a:solidFill>
            </a:endParaRPr>
          </a:p>
        </p:txBody>
      </p:sp>
      <p:sp>
        <p:nvSpPr>
          <p:cNvPr id="3" name="Content Placeholder 2">
            <a:extLst>
              <a:ext uri="{FF2B5EF4-FFF2-40B4-BE49-F238E27FC236}">
                <a16:creationId xmlns:a16="http://schemas.microsoft.com/office/drawing/2014/main" id="{C4FFDAD1-C62E-4871-AF41-E7A767373E66}"/>
              </a:ext>
            </a:extLst>
          </p:cNvPr>
          <p:cNvSpPr>
            <a:spLocks noGrp="1"/>
          </p:cNvSpPr>
          <p:nvPr>
            <p:ph idx="1"/>
          </p:nvPr>
        </p:nvSpPr>
        <p:spPr>
          <a:xfrm>
            <a:off x="218208" y="1766455"/>
            <a:ext cx="9663547" cy="4873336"/>
          </a:xfrm>
        </p:spPr>
        <p:txBody>
          <a:bodyPr>
            <a:normAutofit/>
          </a:bodyPr>
          <a:lstStyle/>
          <a:p>
            <a:pPr>
              <a:spcAft>
                <a:spcPts val="600"/>
              </a:spcAft>
              <a:buClr>
                <a:srgbClr val="689726"/>
              </a:buClr>
              <a:buFont typeface="Arial" panose="020B0604020202020204" pitchFamily="34" charset="0"/>
              <a:buChar char="•"/>
            </a:pPr>
            <a:r>
              <a:rPr lang="en-US" sz="2200" dirty="0">
                <a:solidFill>
                  <a:srgbClr val="304677"/>
                </a:solidFill>
              </a:rPr>
              <a:t>HCV provides low-income families a rental subsidy </a:t>
            </a:r>
          </a:p>
          <a:p>
            <a:pPr>
              <a:spcAft>
                <a:spcPts val="600"/>
              </a:spcAft>
              <a:buClr>
                <a:srgbClr val="689726"/>
              </a:buClr>
              <a:buFont typeface="Arial" panose="020B0604020202020204" pitchFamily="34" charset="0"/>
              <a:buChar char="•"/>
            </a:pPr>
            <a:r>
              <a:rPr lang="en-US" sz="2200" dirty="0">
                <a:solidFill>
                  <a:srgbClr val="304677"/>
                </a:solidFill>
              </a:rPr>
              <a:t>Voucher holders pay 30-40% of their monthly income towards rent</a:t>
            </a:r>
          </a:p>
          <a:p>
            <a:pPr>
              <a:spcAft>
                <a:spcPts val="600"/>
              </a:spcAft>
              <a:buClr>
                <a:srgbClr val="689726"/>
              </a:buClr>
              <a:buFont typeface="Arial" panose="020B0604020202020204" pitchFamily="34" charset="0"/>
              <a:buChar char="•"/>
            </a:pPr>
            <a:r>
              <a:rPr lang="en-US" sz="2200" dirty="0">
                <a:solidFill>
                  <a:srgbClr val="304677"/>
                </a:solidFill>
              </a:rPr>
              <a:t>Voucher holders choose where they want to live</a:t>
            </a:r>
          </a:p>
          <a:p>
            <a:pPr>
              <a:spcAft>
                <a:spcPts val="600"/>
              </a:spcAft>
              <a:buClr>
                <a:srgbClr val="689726"/>
              </a:buClr>
              <a:buFont typeface="Arial" panose="020B0604020202020204" pitchFamily="34" charset="0"/>
              <a:buChar char="•"/>
            </a:pPr>
            <a:r>
              <a:rPr lang="en-US" sz="2200" dirty="0">
                <a:solidFill>
                  <a:srgbClr val="304677"/>
                </a:solidFill>
              </a:rPr>
              <a:t>Voucher holders choose what type of property they want to rent</a:t>
            </a:r>
          </a:p>
          <a:p>
            <a:pPr>
              <a:spcAft>
                <a:spcPts val="600"/>
              </a:spcAft>
              <a:buClr>
                <a:srgbClr val="689726"/>
              </a:buClr>
              <a:buFont typeface="Arial" panose="020B0604020202020204" pitchFamily="34" charset="0"/>
              <a:buChar char="•"/>
            </a:pPr>
            <a:r>
              <a:rPr lang="en-US" sz="2200" dirty="0">
                <a:solidFill>
                  <a:srgbClr val="304677"/>
                </a:solidFill>
              </a:rPr>
              <a:t>If a participant’s income decreases, their portion of rent will decrease while the rental subsidy increases, so the total contract rent remains the same</a:t>
            </a:r>
          </a:p>
          <a:p>
            <a:pPr>
              <a:spcAft>
                <a:spcPts val="600"/>
              </a:spcAft>
              <a:buClr>
                <a:srgbClr val="689726"/>
              </a:buClr>
              <a:buFont typeface="Arial" panose="020B0604020202020204" pitchFamily="34" charset="0"/>
              <a:buChar char="•"/>
            </a:pPr>
            <a:r>
              <a:rPr lang="en-US" sz="2200" dirty="0">
                <a:solidFill>
                  <a:srgbClr val="304677"/>
                </a:solidFill>
              </a:rPr>
              <a:t>If a participant’s income increases to the point where the rental subsidy is zero, they can remain on the program for 180 days</a:t>
            </a:r>
          </a:p>
        </p:txBody>
      </p:sp>
      <p:sp>
        <p:nvSpPr>
          <p:cNvPr id="4" name="Slide Number Placeholder 3">
            <a:extLst>
              <a:ext uri="{FF2B5EF4-FFF2-40B4-BE49-F238E27FC236}">
                <a16:creationId xmlns:a16="http://schemas.microsoft.com/office/drawing/2014/main" id="{FD8CDD9C-A30D-4CCC-8D2D-C7B81C842F8A}"/>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283089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EF4B-632F-4045-82B1-6BB29E444272}"/>
              </a:ext>
            </a:extLst>
          </p:cNvPr>
          <p:cNvSpPr>
            <a:spLocks noGrp="1"/>
          </p:cNvSpPr>
          <p:nvPr>
            <p:ph type="title"/>
          </p:nvPr>
        </p:nvSpPr>
        <p:spPr>
          <a:xfrm>
            <a:off x="677334" y="609600"/>
            <a:ext cx="9027498" cy="1320800"/>
          </a:xfrm>
        </p:spPr>
        <p:txBody>
          <a:bodyPr>
            <a:normAutofit/>
          </a:bodyPr>
          <a:lstStyle/>
          <a:p>
            <a:r>
              <a:rPr lang="en-US" sz="4000" dirty="0">
                <a:solidFill>
                  <a:srgbClr val="3E986F"/>
                </a:solidFill>
              </a:rPr>
              <a:t>HCV Benefits for Landlords</a:t>
            </a:r>
            <a:endParaRPr lang="en-US" sz="4000" b="1" dirty="0">
              <a:solidFill>
                <a:srgbClr val="3E986F"/>
              </a:solidFill>
            </a:endParaRPr>
          </a:p>
        </p:txBody>
      </p:sp>
      <p:sp>
        <p:nvSpPr>
          <p:cNvPr id="3" name="Content Placeholder 2">
            <a:extLst>
              <a:ext uri="{FF2B5EF4-FFF2-40B4-BE49-F238E27FC236}">
                <a16:creationId xmlns:a16="http://schemas.microsoft.com/office/drawing/2014/main" id="{C4FFDAD1-C62E-4871-AF41-E7A767373E66}"/>
              </a:ext>
            </a:extLst>
          </p:cNvPr>
          <p:cNvSpPr>
            <a:spLocks noGrp="1"/>
          </p:cNvSpPr>
          <p:nvPr>
            <p:ph idx="1"/>
          </p:nvPr>
        </p:nvSpPr>
        <p:spPr>
          <a:xfrm>
            <a:off x="324399" y="1530836"/>
            <a:ext cx="9496494" cy="4846214"/>
          </a:xfrm>
        </p:spPr>
        <p:txBody>
          <a:bodyPr>
            <a:noAutofit/>
          </a:bodyPr>
          <a:lstStyle/>
          <a:p>
            <a:pPr marL="0" indent="0">
              <a:spcAft>
                <a:spcPts val="600"/>
              </a:spcAft>
              <a:buClr>
                <a:srgbClr val="689726"/>
              </a:buClr>
              <a:buNone/>
            </a:pPr>
            <a:r>
              <a:rPr lang="en-US" sz="2200" dirty="0">
                <a:solidFill>
                  <a:srgbClr val="304677"/>
                </a:solidFill>
              </a:rPr>
              <a:t>Landlords of all types can benefit from participating in the HCV Program</a:t>
            </a:r>
          </a:p>
          <a:p>
            <a:pPr>
              <a:spcAft>
                <a:spcPts val="600"/>
              </a:spcAft>
              <a:buClr>
                <a:srgbClr val="689726"/>
              </a:buClr>
              <a:buFont typeface="Arial" panose="020B0604020202020204" pitchFamily="34" charset="0"/>
              <a:buChar char="•"/>
            </a:pPr>
            <a:r>
              <a:rPr lang="en-US" sz="2200" dirty="0">
                <a:solidFill>
                  <a:srgbClr val="304677"/>
                </a:solidFill>
              </a:rPr>
              <a:t>Timely payments - The PHA sends the subsidy payment directly to the landlord every single month.  BCHA offers Direct Deposit if interested.</a:t>
            </a:r>
          </a:p>
          <a:p>
            <a:pPr>
              <a:spcAft>
                <a:spcPts val="600"/>
              </a:spcAft>
              <a:buClr>
                <a:srgbClr val="689726"/>
              </a:buClr>
              <a:buFont typeface="Arial" panose="020B0604020202020204" pitchFamily="34" charset="0"/>
              <a:buChar char="•"/>
            </a:pPr>
            <a:r>
              <a:rPr lang="en-US" sz="2200" dirty="0">
                <a:solidFill>
                  <a:srgbClr val="304677"/>
                </a:solidFill>
              </a:rPr>
              <a:t>Screening - Apply the same screening criteria as you would for any other applicant.  BCHA screens tenants based on their Admin Plan and screening criteria.</a:t>
            </a:r>
          </a:p>
          <a:p>
            <a:pPr>
              <a:spcAft>
                <a:spcPts val="600"/>
              </a:spcAft>
              <a:buClr>
                <a:srgbClr val="689726"/>
              </a:buClr>
              <a:buFont typeface="Arial" panose="020B0604020202020204" pitchFamily="34" charset="0"/>
              <a:buChar char="•"/>
            </a:pPr>
            <a:r>
              <a:rPr lang="en-US" sz="2200" dirty="0">
                <a:solidFill>
                  <a:srgbClr val="304677"/>
                </a:solidFill>
              </a:rPr>
              <a:t>Regular inspections – These can help identify maintenance needs early on, although Landlords may initially see inspections and subsequent repairs as a burden to program participation. Regular inspections facilitate the longevity of your investment, cost avoidance by identifying potentially expensive problems down the road. </a:t>
            </a:r>
          </a:p>
        </p:txBody>
      </p:sp>
      <p:sp>
        <p:nvSpPr>
          <p:cNvPr id="4" name="Slide Number Placeholder 3">
            <a:extLst>
              <a:ext uri="{FF2B5EF4-FFF2-40B4-BE49-F238E27FC236}">
                <a16:creationId xmlns:a16="http://schemas.microsoft.com/office/drawing/2014/main" id="{8B69627E-5428-4D7A-BB8F-7137B81C59D8}"/>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8144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B512-A28C-4AD9-AEEC-8B55D2BF0679}"/>
              </a:ext>
            </a:extLst>
          </p:cNvPr>
          <p:cNvSpPr>
            <a:spLocks noGrp="1"/>
          </p:cNvSpPr>
          <p:nvPr>
            <p:ph type="title"/>
          </p:nvPr>
        </p:nvSpPr>
        <p:spPr>
          <a:xfrm>
            <a:off x="539135" y="495300"/>
            <a:ext cx="8873066" cy="1320800"/>
          </a:xfrm>
        </p:spPr>
        <p:txBody>
          <a:bodyPr>
            <a:normAutofit/>
          </a:bodyPr>
          <a:lstStyle/>
          <a:p>
            <a:r>
              <a:rPr lang="en-US" sz="4000" dirty="0">
                <a:solidFill>
                  <a:srgbClr val="3E986F"/>
                </a:solidFill>
              </a:rPr>
              <a:t>Benefits for the Housing Authority</a:t>
            </a:r>
          </a:p>
        </p:txBody>
      </p:sp>
      <p:sp>
        <p:nvSpPr>
          <p:cNvPr id="3" name="Content Placeholder 2">
            <a:extLst>
              <a:ext uri="{FF2B5EF4-FFF2-40B4-BE49-F238E27FC236}">
                <a16:creationId xmlns:a16="http://schemas.microsoft.com/office/drawing/2014/main" id="{F8D4577F-7D8E-48F4-B102-0841A4779DA2}"/>
              </a:ext>
            </a:extLst>
          </p:cNvPr>
          <p:cNvSpPr>
            <a:spLocks noGrp="1"/>
          </p:cNvSpPr>
          <p:nvPr>
            <p:ph idx="1"/>
          </p:nvPr>
        </p:nvSpPr>
        <p:spPr>
          <a:xfrm>
            <a:off x="677334" y="1816100"/>
            <a:ext cx="8596668" cy="3880773"/>
          </a:xfrm>
        </p:spPr>
        <p:txBody>
          <a:bodyPr>
            <a:normAutofit/>
          </a:bodyPr>
          <a:lstStyle/>
          <a:p>
            <a:pPr>
              <a:buClr>
                <a:srgbClr val="689726"/>
              </a:buClr>
              <a:buFont typeface="Arial" panose="020B0604020202020204" pitchFamily="34" charset="0"/>
              <a:buChar char="•"/>
            </a:pPr>
            <a:r>
              <a:rPr lang="en-US" sz="2200" dirty="0">
                <a:solidFill>
                  <a:srgbClr val="304677"/>
                </a:solidFill>
              </a:rPr>
              <a:t>More Landlords means HCV tenants have more choices to find a suitable unit in Brazoria County.</a:t>
            </a:r>
          </a:p>
          <a:p>
            <a:pPr>
              <a:buClr>
                <a:srgbClr val="689726"/>
              </a:buClr>
              <a:buFont typeface="Arial" panose="020B0604020202020204" pitchFamily="34" charset="0"/>
              <a:buChar char="•"/>
            </a:pPr>
            <a:r>
              <a:rPr lang="en-US" sz="2200" dirty="0">
                <a:solidFill>
                  <a:srgbClr val="304677"/>
                </a:solidFill>
              </a:rPr>
              <a:t>The Housing Choice Voucher Program is successful because of the partnerships we make with landlords. We focus on customer service and effective partnerships, so we listen to your needs and make adjustments where we can.</a:t>
            </a:r>
          </a:p>
          <a:p>
            <a:pPr>
              <a:buClr>
                <a:srgbClr val="689726"/>
              </a:buClr>
              <a:buFont typeface="Arial" panose="020B0604020202020204" pitchFamily="34" charset="0"/>
              <a:buChar char="•"/>
            </a:pPr>
            <a:r>
              <a:rPr lang="en-US" sz="2200" dirty="0">
                <a:solidFill>
                  <a:srgbClr val="304677"/>
                </a:solidFill>
              </a:rPr>
              <a:t>By offering your units for rent, allows families to find suitable units and BCHA to assist those families with a place to call home.</a:t>
            </a:r>
          </a:p>
        </p:txBody>
      </p:sp>
      <p:sp>
        <p:nvSpPr>
          <p:cNvPr id="4" name="Slide Number Placeholder 3">
            <a:extLst>
              <a:ext uri="{FF2B5EF4-FFF2-40B4-BE49-F238E27FC236}">
                <a16:creationId xmlns:a16="http://schemas.microsoft.com/office/drawing/2014/main" id="{74EF256F-CCB8-4E29-B2CE-CDC462EFAD3F}"/>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47938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8922-1095-4881-89FA-F6B01935B43D}"/>
              </a:ext>
            </a:extLst>
          </p:cNvPr>
          <p:cNvSpPr>
            <a:spLocks noGrp="1"/>
          </p:cNvSpPr>
          <p:nvPr>
            <p:ph type="title"/>
          </p:nvPr>
        </p:nvSpPr>
        <p:spPr>
          <a:xfrm>
            <a:off x="702734" y="495300"/>
            <a:ext cx="8596668" cy="1320800"/>
          </a:xfrm>
        </p:spPr>
        <p:txBody>
          <a:bodyPr>
            <a:normAutofit/>
          </a:bodyPr>
          <a:lstStyle/>
          <a:p>
            <a:r>
              <a:rPr lang="en-US" sz="4000" dirty="0">
                <a:solidFill>
                  <a:srgbClr val="3E986F"/>
                </a:solidFill>
                <a:cs typeface="Calibri Light"/>
              </a:rPr>
              <a:t>HCV Program: Roles</a:t>
            </a:r>
            <a:endParaRPr lang="en-US" sz="4000" dirty="0">
              <a:solidFill>
                <a:srgbClr val="3E986F"/>
              </a:solidFill>
            </a:endParaRPr>
          </a:p>
        </p:txBody>
      </p:sp>
      <p:sp>
        <p:nvSpPr>
          <p:cNvPr id="4" name="Slide Number Placeholder 3">
            <a:extLst>
              <a:ext uri="{FF2B5EF4-FFF2-40B4-BE49-F238E27FC236}">
                <a16:creationId xmlns:a16="http://schemas.microsoft.com/office/drawing/2014/main" id="{27C0ACEA-1AD9-4220-B0C4-D072E8BE1234}"/>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3" name="Picture 2" descr="Graphic of HCV Program Roles">
            <a:extLst>
              <a:ext uri="{FF2B5EF4-FFF2-40B4-BE49-F238E27FC236}">
                <a16:creationId xmlns:a16="http://schemas.microsoft.com/office/drawing/2014/main" id="{32DBB5D7-B8FE-4AF7-9929-CDDB11BC0523}"/>
              </a:ext>
            </a:extLst>
          </p:cNvPr>
          <p:cNvPicPr>
            <a:picLocks noChangeAspect="1"/>
          </p:cNvPicPr>
          <p:nvPr/>
        </p:nvPicPr>
        <p:blipFill>
          <a:blip r:embed="rId3"/>
          <a:stretch>
            <a:fillRect/>
          </a:stretch>
        </p:blipFill>
        <p:spPr>
          <a:xfrm>
            <a:off x="302307" y="1155700"/>
            <a:ext cx="9571550" cy="5236918"/>
          </a:xfrm>
          <a:prstGeom prst="rect">
            <a:avLst/>
          </a:prstGeom>
        </p:spPr>
      </p:pic>
    </p:spTree>
    <p:extLst>
      <p:ext uri="{BB962C8B-B14F-4D97-AF65-F5344CB8AC3E}">
        <p14:creationId xmlns:p14="http://schemas.microsoft.com/office/powerpoint/2010/main" val="307109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F7E2-F1F6-4FB9-8DE1-0BDBB5AACC9E}"/>
              </a:ext>
            </a:extLst>
          </p:cNvPr>
          <p:cNvSpPr>
            <a:spLocks noGrp="1"/>
          </p:cNvSpPr>
          <p:nvPr>
            <p:ph type="title"/>
          </p:nvPr>
        </p:nvSpPr>
        <p:spPr/>
        <p:txBody>
          <a:bodyPr>
            <a:normAutofit/>
          </a:bodyPr>
          <a:lstStyle/>
          <a:p>
            <a:r>
              <a:rPr lang="en-US" sz="4000" dirty="0">
                <a:solidFill>
                  <a:srgbClr val="3E986F"/>
                </a:solidFill>
              </a:rPr>
              <a:t>What is a Voucher?</a:t>
            </a:r>
          </a:p>
        </p:txBody>
      </p:sp>
      <p:sp>
        <p:nvSpPr>
          <p:cNvPr id="3" name="Content Placeholder 2">
            <a:extLst>
              <a:ext uri="{FF2B5EF4-FFF2-40B4-BE49-F238E27FC236}">
                <a16:creationId xmlns:a16="http://schemas.microsoft.com/office/drawing/2014/main" id="{9AA0273A-AE1B-4F0D-A5C1-C9B944C8475F}"/>
              </a:ext>
            </a:extLst>
          </p:cNvPr>
          <p:cNvSpPr>
            <a:spLocks noGrp="1"/>
          </p:cNvSpPr>
          <p:nvPr>
            <p:ph idx="1"/>
          </p:nvPr>
        </p:nvSpPr>
        <p:spPr>
          <a:xfrm>
            <a:off x="774870" y="1697293"/>
            <a:ext cx="8596668" cy="4074115"/>
          </a:xfrm>
        </p:spPr>
        <p:txBody>
          <a:bodyPr>
            <a:normAutofit/>
          </a:bodyPr>
          <a:lstStyle/>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A voucher is a written contract between the Housing Authority and a family describing program requirements and confirms family’s eligibility for rental assistance</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Vouchers expire after 120 days if a family does not find a suitable unit</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Lists the bedroom size the PHA has determined suits their family composition and subsidy standard</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Can be adjusted in size if the family’s household composition changes</a:t>
            </a:r>
          </a:p>
        </p:txBody>
      </p:sp>
      <p:sp>
        <p:nvSpPr>
          <p:cNvPr id="4" name="Slide Number Placeholder 3">
            <a:extLst>
              <a:ext uri="{FF2B5EF4-FFF2-40B4-BE49-F238E27FC236}">
                <a16:creationId xmlns:a16="http://schemas.microsoft.com/office/drawing/2014/main" id="{F1BCC1A2-1709-4062-B68D-E55AFE9F2200}"/>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338292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4988A-E73D-476F-B90A-A3146183F47B}"/>
              </a:ext>
            </a:extLst>
          </p:cNvPr>
          <p:cNvSpPr>
            <a:spLocks noGrp="1"/>
          </p:cNvSpPr>
          <p:nvPr>
            <p:ph type="title"/>
          </p:nvPr>
        </p:nvSpPr>
        <p:spPr>
          <a:xfrm>
            <a:off x="563034" y="1544782"/>
            <a:ext cx="2117821" cy="1320800"/>
          </a:xfrm>
        </p:spPr>
        <p:txBody>
          <a:bodyPr>
            <a:normAutofit/>
          </a:bodyPr>
          <a:lstStyle/>
          <a:p>
            <a:r>
              <a:rPr lang="en-US" sz="4000" dirty="0">
                <a:solidFill>
                  <a:srgbClr val="3E986F"/>
                </a:solidFill>
              </a:rPr>
              <a:t>Sample Voucher</a:t>
            </a:r>
          </a:p>
        </p:txBody>
      </p:sp>
      <p:sp>
        <p:nvSpPr>
          <p:cNvPr id="2" name="Slide Number Placeholder 1">
            <a:extLst>
              <a:ext uri="{FF2B5EF4-FFF2-40B4-BE49-F238E27FC236}">
                <a16:creationId xmlns:a16="http://schemas.microsoft.com/office/drawing/2014/main" id="{F821E759-DA5A-4E99-9054-FE4F2AF2CB9C}"/>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8" name="Picture 7" descr="Image of a Voucher ">
            <a:extLst>
              <a:ext uri="{FF2B5EF4-FFF2-40B4-BE49-F238E27FC236}">
                <a16:creationId xmlns:a16="http://schemas.microsoft.com/office/drawing/2014/main" id="{33BCDA8C-9D65-4611-AF7A-824C648014CE}"/>
              </a:ext>
            </a:extLst>
          </p:cNvPr>
          <p:cNvPicPr>
            <a:picLocks noChangeAspect="1"/>
          </p:cNvPicPr>
          <p:nvPr/>
        </p:nvPicPr>
        <p:blipFill>
          <a:blip r:embed="rId3"/>
          <a:stretch>
            <a:fillRect/>
          </a:stretch>
        </p:blipFill>
        <p:spPr>
          <a:xfrm>
            <a:off x="3685475" y="171830"/>
            <a:ext cx="4658424" cy="6514340"/>
          </a:xfrm>
          <a:prstGeom prst="rect">
            <a:avLst/>
          </a:prstGeom>
          <a:ln>
            <a:solidFill>
              <a:schemeClr val="tx1"/>
            </a:solidFill>
          </a:ln>
        </p:spPr>
      </p:pic>
    </p:spTree>
    <p:extLst>
      <p:ext uri="{BB962C8B-B14F-4D97-AF65-F5344CB8AC3E}">
        <p14:creationId xmlns:p14="http://schemas.microsoft.com/office/powerpoint/2010/main" val="372667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EF4B-632F-4045-82B1-6BB29E444272}"/>
              </a:ext>
            </a:extLst>
          </p:cNvPr>
          <p:cNvSpPr>
            <a:spLocks noGrp="1"/>
          </p:cNvSpPr>
          <p:nvPr>
            <p:ph type="title"/>
          </p:nvPr>
        </p:nvSpPr>
        <p:spPr>
          <a:xfrm>
            <a:off x="677334" y="609600"/>
            <a:ext cx="9027498" cy="1320800"/>
          </a:xfrm>
        </p:spPr>
        <p:txBody>
          <a:bodyPr>
            <a:normAutofit/>
          </a:bodyPr>
          <a:lstStyle/>
          <a:p>
            <a:r>
              <a:rPr lang="en-US" sz="4000" dirty="0">
                <a:solidFill>
                  <a:srgbClr val="3E986F"/>
                </a:solidFill>
              </a:rPr>
              <a:t>Owner Do’s</a:t>
            </a:r>
          </a:p>
        </p:txBody>
      </p:sp>
      <p:sp>
        <p:nvSpPr>
          <p:cNvPr id="3" name="Content Placeholder 2">
            <a:extLst>
              <a:ext uri="{FF2B5EF4-FFF2-40B4-BE49-F238E27FC236}">
                <a16:creationId xmlns:a16="http://schemas.microsoft.com/office/drawing/2014/main" id="{C4FFDAD1-C62E-4871-AF41-E7A767373E66}"/>
              </a:ext>
            </a:extLst>
          </p:cNvPr>
          <p:cNvSpPr>
            <a:spLocks noGrp="1"/>
          </p:cNvSpPr>
          <p:nvPr>
            <p:ph idx="1"/>
          </p:nvPr>
        </p:nvSpPr>
        <p:spPr>
          <a:xfrm>
            <a:off x="469793" y="1425040"/>
            <a:ext cx="9027498" cy="4965370"/>
          </a:xfrm>
        </p:spPr>
        <p:txBody>
          <a:bodyPr>
            <a:normAutofit/>
          </a:bodyPr>
          <a:lstStyle/>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Do keep the unit compliant with HQS standards.  Owners with a history of renting units that fail to meet local housing codes or inspections may be removed from the program.</a:t>
            </a:r>
          </a:p>
          <a:p>
            <a:pPr rtl="0" fontAlgn="base">
              <a:spcAft>
                <a:spcPts val="1000"/>
              </a:spcAft>
              <a:buClr>
                <a:srgbClr val="689726"/>
              </a:buClr>
              <a:buFont typeface="Arial" panose="020B0604020202020204" pitchFamily="34" charset="0"/>
              <a:buChar char="•"/>
            </a:pPr>
            <a:r>
              <a:rPr lang="en-US" sz="2200" dirty="0">
                <a:solidFill>
                  <a:srgbClr val="304677"/>
                </a:solidFill>
                <a:latin typeface="+mj-lt"/>
              </a:rPr>
              <a:t>Do enforce your lease.  Send lease violations to the tenant and housing office at BCHA@brazoriacountytx.gov.  </a:t>
            </a:r>
            <a:endParaRPr lang="en-US" sz="2200" b="0" i="0" u="none" strike="noStrike" dirty="0">
              <a:solidFill>
                <a:srgbClr val="304677"/>
              </a:solidFill>
              <a:effectLst/>
              <a:latin typeface="+mj-lt"/>
            </a:endParaRP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Do collect rent and charge late fees.  Notify BCHA if the tenant is not paying their portion.</a:t>
            </a:r>
          </a:p>
          <a:p>
            <a:pPr rtl="0" fontAlgn="base">
              <a:spcAft>
                <a:spcPts val="1000"/>
              </a:spcAft>
              <a:buClr>
                <a:srgbClr val="689726"/>
              </a:buClr>
              <a:buFont typeface="Arial" panose="020B0604020202020204" pitchFamily="34" charset="0"/>
              <a:buChar char="•"/>
            </a:pPr>
            <a:r>
              <a:rPr lang="en-US" sz="2200" dirty="0">
                <a:solidFill>
                  <a:srgbClr val="304677"/>
                </a:solidFill>
                <a:latin typeface="+mj-lt"/>
              </a:rPr>
              <a:t>Do send in rental increase requests no less than 60 days of the effective date or changes in the utilities.</a:t>
            </a:r>
          </a:p>
          <a:p>
            <a:pPr rtl="0" fontAlgn="base">
              <a:spcAft>
                <a:spcPts val="1000"/>
              </a:spcAft>
              <a:buClr>
                <a:srgbClr val="689726"/>
              </a:buClr>
              <a:buFont typeface="Arial" panose="020B0604020202020204" pitchFamily="34" charset="0"/>
              <a:buChar char="•"/>
            </a:pPr>
            <a:r>
              <a:rPr lang="en-US" sz="2200" dirty="0">
                <a:solidFill>
                  <a:srgbClr val="304677"/>
                </a:solidFill>
                <a:latin typeface="+mj-lt"/>
              </a:rPr>
              <a:t>Do sign the RTA after the family passes any compliance or background checks the landlord requires.</a:t>
            </a:r>
            <a:endParaRPr lang="en-US" sz="2200" b="0" i="0" u="none" strike="noStrike" dirty="0">
              <a:solidFill>
                <a:srgbClr val="304677"/>
              </a:solidFill>
              <a:effectLst/>
              <a:latin typeface="+mj-lt"/>
            </a:endParaRPr>
          </a:p>
        </p:txBody>
      </p:sp>
      <p:sp>
        <p:nvSpPr>
          <p:cNvPr id="4" name="Slide Number Placeholder 3">
            <a:extLst>
              <a:ext uri="{FF2B5EF4-FFF2-40B4-BE49-F238E27FC236}">
                <a16:creationId xmlns:a16="http://schemas.microsoft.com/office/drawing/2014/main" id="{DDE871B7-0836-4F98-BCEC-09762E30B2DD}"/>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05648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295DE4-BDD9-4CCF-8338-9B50174BE207}"/>
              </a:ext>
            </a:extLst>
          </p:cNvPr>
          <p:cNvSpPr>
            <a:spLocks noGrp="1"/>
          </p:cNvSpPr>
          <p:nvPr>
            <p:ph type="title"/>
          </p:nvPr>
        </p:nvSpPr>
        <p:spPr>
          <a:xfrm>
            <a:off x="677334" y="609600"/>
            <a:ext cx="9027498" cy="1320800"/>
          </a:xfrm>
        </p:spPr>
        <p:txBody>
          <a:bodyPr>
            <a:normAutofit/>
          </a:bodyPr>
          <a:lstStyle/>
          <a:p>
            <a:r>
              <a:rPr lang="en-US" sz="4000" dirty="0">
                <a:solidFill>
                  <a:srgbClr val="3E986F"/>
                </a:solidFill>
              </a:rPr>
              <a:t>Owner Don’ts</a:t>
            </a:r>
          </a:p>
        </p:txBody>
      </p:sp>
      <p:sp>
        <p:nvSpPr>
          <p:cNvPr id="3" name="Content Placeholder 2">
            <a:extLst>
              <a:ext uri="{FF2B5EF4-FFF2-40B4-BE49-F238E27FC236}">
                <a16:creationId xmlns:a16="http://schemas.microsoft.com/office/drawing/2014/main" id="{8FAE07F0-2D4B-49AB-93DD-5F43E4ED2E81}"/>
              </a:ext>
            </a:extLst>
          </p:cNvPr>
          <p:cNvSpPr>
            <a:spLocks noGrp="1"/>
          </p:cNvSpPr>
          <p:nvPr>
            <p:ph idx="1"/>
          </p:nvPr>
        </p:nvSpPr>
        <p:spPr>
          <a:xfrm>
            <a:off x="677334" y="1472540"/>
            <a:ext cx="8596668" cy="5284520"/>
          </a:xfrm>
        </p:spPr>
        <p:txBody>
          <a:bodyPr>
            <a:normAutofit/>
          </a:bodyPr>
          <a:lstStyle/>
          <a:p>
            <a:r>
              <a:rPr lang="en-US" sz="2200" dirty="0">
                <a:solidFill>
                  <a:srgbClr val="304677"/>
                </a:solidFill>
              </a:rPr>
              <a:t>Don’t rent to relatives.  BCHA must not execute a HAP contract when the owner of the unit is a relative of the assisted family, unless approved by BCHA.  Prohibited relationships include parent, child, grandparent, grandchild, or sister/brother of the assisted family.</a:t>
            </a:r>
          </a:p>
          <a:p>
            <a:r>
              <a:rPr lang="en-US" sz="2200" dirty="0">
                <a:solidFill>
                  <a:srgbClr val="304677"/>
                </a:solidFill>
              </a:rPr>
              <a:t>Don’t discriminate against any tenant.  Landlords must not violate the Fair Housing Act or other federal equal opportunity requirements including but not limited to Title VI of the Civil Rights Act, Section 504 of the Rehabilitation Act, or the American with Disabilities Act.</a:t>
            </a:r>
          </a:p>
          <a:p>
            <a:r>
              <a:rPr lang="en-US" sz="2200" dirty="0">
                <a:solidFill>
                  <a:srgbClr val="304677"/>
                </a:solidFill>
              </a:rPr>
              <a:t>Don’t threaten the right to peaceful enjoyment of the premises by the family, or threaten a BCHA employee.</a:t>
            </a:r>
          </a:p>
          <a:p>
            <a:r>
              <a:rPr lang="en-US" sz="2200" dirty="0">
                <a:solidFill>
                  <a:srgbClr val="304677"/>
                </a:solidFill>
              </a:rPr>
              <a:t>Don’t sign the RTA if you have not approved the tenant to lease your property.</a:t>
            </a:r>
          </a:p>
          <a:p>
            <a:endParaRPr lang="en-US" dirty="0"/>
          </a:p>
        </p:txBody>
      </p:sp>
      <p:sp>
        <p:nvSpPr>
          <p:cNvPr id="2" name="Slide Number Placeholder 1">
            <a:extLst>
              <a:ext uri="{FF2B5EF4-FFF2-40B4-BE49-F238E27FC236}">
                <a16:creationId xmlns:a16="http://schemas.microsoft.com/office/drawing/2014/main" id="{118F8991-804A-469B-B0F4-AE87B77B64A9}"/>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96757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1124-FD07-4867-9760-10E6729B216C}"/>
              </a:ext>
            </a:extLst>
          </p:cNvPr>
          <p:cNvSpPr>
            <a:spLocks noGrp="1"/>
          </p:cNvSpPr>
          <p:nvPr>
            <p:ph type="sldNum" sz="quarter" idx="12"/>
          </p:nvPr>
        </p:nvSpPr>
        <p:spPr/>
        <p:txBody>
          <a:bodyPr/>
          <a:lstStyle/>
          <a:p>
            <a:fld id="{2ECB1696-1F23-9849-960D-916B9EF0C8D4}" type="slidenum">
              <a:rPr lang="en-US" smtClean="0"/>
              <a:pPr/>
              <a:t>18</a:t>
            </a:fld>
            <a:endParaRPr lang="en-US" dirty="0"/>
          </a:p>
        </p:txBody>
      </p:sp>
      <p:sp>
        <p:nvSpPr>
          <p:cNvPr id="5" name="Title 4">
            <a:extLst>
              <a:ext uri="{FF2B5EF4-FFF2-40B4-BE49-F238E27FC236}">
                <a16:creationId xmlns:a16="http://schemas.microsoft.com/office/drawing/2014/main" id="{6237ADEB-B25A-44DD-B776-1434465775E1}"/>
              </a:ext>
            </a:extLst>
          </p:cNvPr>
          <p:cNvSpPr>
            <a:spLocks noGrp="1"/>
          </p:cNvSpPr>
          <p:nvPr>
            <p:ph type="title"/>
          </p:nvPr>
        </p:nvSpPr>
        <p:spPr/>
        <p:txBody>
          <a:bodyPr/>
          <a:lstStyle/>
          <a:p>
            <a:r>
              <a:rPr lang="en-US" sz="3600" dirty="0">
                <a:solidFill>
                  <a:srgbClr val="3E986F"/>
                </a:solidFill>
                <a:cs typeface="Calibri Light"/>
              </a:rPr>
              <a:t>Voucher lease-up process</a:t>
            </a:r>
            <a:endParaRPr lang="en-US" dirty="0">
              <a:solidFill>
                <a:srgbClr val="3E986F"/>
              </a:solidFill>
            </a:endParaRPr>
          </a:p>
        </p:txBody>
      </p:sp>
      <p:pic>
        <p:nvPicPr>
          <p:cNvPr id="7" name="Picture 6" descr="Voucher Lease-up Process 5 steps: 1. Tenant Screening - Review and approve prospective tenant's rental application. 2. Submit Paperwork - Complete the Request for Tenancy Approval paperwork and submit to the Housing Authority. 3. Inspection - A Housing Inspector will conduct an inspection of your property. 4. Sign Lease - Sign a lease agreement with the tenant and a housing assistance payments contract (H A P) with the Housing Authority. 5. Receive Payments - The tenant pays 30-40% of their income towards rent; the Housing Authority pays the rest each month.">
            <a:extLst>
              <a:ext uri="{FF2B5EF4-FFF2-40B4-BE49-F238E27FC236}">
                <a16:creationId xmlns:a16="http://schemas.microsoft.com/office/drawing/2014/main" id="{EF9BB497-7E3E-4B8D-9B3D-B84F3C3119DD}"/>
              </a:ext>
            </a:extLst>
          </p:cNvPr>
          <p:cNvPicPr>
            <a:picLocks noChangeAspect="1"/>
          </p:cNvPicPr>
          <p:nvPr/>
        </p:nvPicPr>
        <p:blipFill>
          <a:blip r:embed="rId3"/>
          <a:stretch>
            <a:fillRect/>
          </a:stretch>
        </p:blipFill>
        <p:spPr>
          <a:xfrm>
            <a:off x="177800" y="1611192"/>
            <a:ext cx="11658600" cy="3363650"/>
          </a:xfrm>
          <a:prstGeom prst="rect">
            <a:avLst/>
          </a:prstGeom>
        </p:spPr>
      </p:pic>
    </p:spTree>
    <p:extLst>
      <p:ext uri="{BB962C8B-B14F-4D97-AF65-F5344CB8AC3E}">
        <p14:creationId xmlns:p14="http://schemas.microsoft.com/office/powerpoint/2010/main" val="231430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4988A-E73D-476F-B90A-A3146183F47B}"/>
              </a:ext>
            </a:extLst>
          </p:cNvPr>
          <p:cNvSpPr>
            <a:spLocks noGrp="1"/>
          </p:cNvSpPr>
          <p:nvPr>
            <p:ph type="title"/>
          </p:nvPr>
        </p:nvSpPr>
        <p:spPr>
          <a:xfrm>
            <a:off x="563034" y="1544782"/>
            <a:ext cx="2117821" cy="1320800"/>
          </a:xfrm>
        </p:spPr>
        <p:txBody>
          <a:bodyPr>
            <a:normAutofit fontScale="90000"/>
          </a:bodyPr>
          <a:lstStyle/>
          <a:p>
            <a:r>
              <a:rPr lang="en-US" sz="4000" dirty="0">
                <a:solidFill>
                  <a:srgbClr val="3E986F"/>
                </a:solidFill>
              </a:rPr>
              <a:t>Sample Request for Tenancy Approval</a:t>
            </a:r>
          </a:p>
        </p:txBody>
      </p:sp>
      <p:sp>
        <p:nvSpPr>
          <p:cNvPr id="3" name="Slide Number Placeholder 2">
            <a:extLst>
              <a:ext uri="{FF2B5EF4-FFF2-40B4-BE49-F238E27FC236}">
                <a16:creationId xmlns:a16="http://schemas.microsoft.com/office/drawing/2014/main" id="{5D7C217F-F1BF-4F5C-96E1-14C118904568}"/>
              </a:ext>
            </a:extLst>
          </p:cNvPr>
          <p:cNvSpPr>
            <a:spLocks noGrp="1"/>
          </p:cNvSpPr>
          <p:nvPr>
            <p:ph type="sldNum" sz="quarter" idx="12"/>
          </p:nvPr>
        </p:nvSpPr>
        <p:spPr/>
        <p:txBody>
          <a:bodyPr/>
          <a:lstStyle/>
          <a:p>
            <a:fld id="{330EA680-D336-4FF7-8B7A-9848BB0A1C32}" type="slidenum">
              <a:rPr lang="en-US" smtClean="0"/>
              <a:t>19</a:t>
            </a:fld>
            <a:endParaRPr lang="en-US"/>
          </a:p>
        </p:txBody>
      </p:sp>
      <p:graphicFrame>
        <p:nvGraphicFramePr>
          <p:cNvPr id="2" name="Object 1">
            <a:extLst>
              <a:ext uri="{FF2B5EF4-FFF2-40B4-BE49-F238E27FC236}">
                <a16:creationId xmlns:a16="http://schemas.microsoft.com/office/drawing/2014/main" id="{068FF26B-379A-4EC6-A717-47707DF97180}"/>
              </a:ext>
            </a:extLst>
          </p:cNvPr>
          <p:cNvGraphicFramePr>
            <a:graphicFrameLocks noChangeAspect="1"/>
          </p:cNvGraphicFramePr>
          <p:nvPr>
            <p:extLst>
              <p:ext uri="{D42A27DB-BD31-4B8C-83A1-F6EECF244321}">
                <p14:modId xmlns:p14="http://schemas.microsoft.com/office/powerpoint/2010/main" val="2355960393"/>
              </p:ext>
            </p:extLst>
          </p:nvPr>
        </p:nvGraphicFramePr>
        <p:xfrm>
          <a:off x="3342368" y="156513"/>
          <a:ext cx="5028746" cy="6508574"/>
        </p:xfrm>
        <a:graphic>
          <a:graphicData uri="http://schemas.openxmlformats.org/presentationml/2006/ole">
            <mc:AlternateContent xmlns:mc="http://schemas.openxmlformats.org/markup-compatibility/2006">
              <mc:Choice xmlns:v="urn:schemas-microsoft-com:vml" Requires="v">
                <p:oleObj spid="_x0000_s2079" name="Acrobat Document" r:id="rId4" imgW="5829257" imgH="7543568" progId="Acrobat.Document.2020">
                  <p:embed/>
                </p:oleObj>
              </mc:Choice>
              <mc:Fallback>
                <p:oleObj name="Acrobat Document" r:id="rId4" imgW="5829257" imgH="7543568" progId="Acrobat.Document.2020">
                  <p:embed/>
                  <p:pic>
                    <p:nvPicPr>
                      <p:cNvPr id="0" name=""/>
                      <p:cNvPicPr/>
                      <p:nvPr/>
                    </p:nvPicPr>
                    <p:blipFill>
                      <a:blip r:embed="rId5"/>
                      <a:stretch>
                        <a:fillRect/>
                      </a:stretch>
                    </p:blipFill>
                    <p:spPr>
                      <a:xfrm>
                        <a:off x="3342368" y="156513"/>
                        <a:ext cx="5028746" cy="6508574"/>
                      </a:xfrm>
                      <a:prstGeom prst="rect">
                        <a:avLst/>
                      </a:prstGeom>
                    </p:spPr>
                  </p:pic>
                </p:oleObj>
              </mc:Fallback>
            </mc:AlternateContent>
          </a:graphicData>
        </a:graphic>
      </p:graphicFrame>
    </p:spTree>
    <p:extLst>
      <p:ext uri="{BB962C8B-B14F-4D97-AF65-F5344CB8AC3E}">
        <p14:creationId xmlns:p14="http://schemas.microsoft.com/office/powerpoint/2010/main" val="88775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A9D6-9DFC-4BB0-958B-F9DB998397F6}"/>
              </a:ext>
            </a:extLst>
          </p:cNvPr>
          <p:cNvSpPr>
            <a:spLocks noGrp="1"/>
          </p:cNvSpPr>
          <p:nvPr>
            <p:ph type="title"/>
          </p:nvPr>
        </p:nvSpPr>
        <p:spPr/>
        <p:txBody>
          <a:bodyPr>
            <a:normAutofit/>
          </a:bodyPr>
          <a:lstStyle/>
          <a:p>
            <a:r>
              <a:rPr lang="en-US" sz="4000" dirty="0">
                <a:solidFill>
                  <a:srgbClr val="3E986F"/>
                </a:solidFill>
                <a:cs typeface="Calibri Light"/>
              </a:rPr>
              <a:t>Housekeeping</a:t>
            </a:r>
            <a:endParaRPr lang="en-US" sz="4000" dirty="0">
              <a:solidFill>
                <a:srgbClr val="3E986F"/>
              </a:solidFill>
            </a:endParaRPr>
          </a:p>
        </p:txBody>
      </p:sp>
      <p:sp>
        <p:nvSpPr>
          <p:cNvPr id="3" name="Content Placeholder 2">
            <a:extLst>
              <a:ext uri="{FF2B5EF4-FFF2-40B4-BE49-F238E27FC236}">
                <a16:creationId xmlns:a16="http://schemas.microsoft.com/office/drawing/2014/main" id="{E269DDB3-DCB1-4DEE-AEE5-7AC2AB635DED}"/>
              </a:ext>
            </a:extLst>
          </p:cNvPr>
          <p:cNvSpPr>
            <a:spLocks noGrp="1"/>
          </p:cNvSpPr>
          <p:nvPr>
            <p:ph idx="1"/>
          </p:nvPr>
        </p:nvSpPr>
        <p:spPr>
          <a:xfrm>
            <a:off x="677334" y="1591294"/>
            <a:ext cx="8596668" cy="4657105"/>
          </a:xfrm>
        </p:spPr>
        <p:txBody>
          <a:bodyPr vert="horz" lIns="91440" tIns="45720" rIns="91440" bIns="45720" rtlCol="0" anchor="t">
            <a:normAutofit/>
          </a:bodyPr>
          <a:lstStyle/>
          <a:p>
            <a:pPr>
              <a:buClr>
                <a:srgbClr val="689726"/>
              </a:buClr>
              <a:buFont typeface="Arial" panose="020B0604020202020204" pitchFamily="34" charset="0"/>
              <a:buChar char="•"/>
            </a:pPr>
            <a:r>
              <a:rPr lang="en-US" sz="2200" dirty="0">
                <a:solidFill>
                  <a:srgbClr val="304677"/>
                </a:solidFill>
                <a:cs typeface="Calibri"/>
              </a:rPr>
              <a:t>Restrooms down the hall on the right.</a:t>
            </a:r>
          </a:p>
          <a:p>
            <a:pPr>
              <a:buClr>
                <a:srgbClr val="689726"/>
              </a:buClr>
              <a:buFont typeface="Arial" panose="020B0604020202020204" pitchFamily="34" charset="0"/>
              <a:buChar char="•"/>
            </a:pPr>
            <a:r>
              <a:rPr lang="en-US" sz="2200" dirty="0">
                <a:solidFill>
                  <a:srgbClr val="304677"/>
                </a:solidFill>
                <a:cs typeface="Calibri"/>
              </a:rPr>
              <a:t>Questions: Ask anything any time.  There is never a stupid question, just one that doesn’t get asked.</a:t>
            </a:r>
          </a:p>
          <a:p>
            <a:pPr marL="0" indent="0">
              <a:spcBef>
                <a:spcPts val="3200"/>
              </a:spcBef>
              <a:buNone/>
            </a:pPr>
            <a:r>
              <a:rPr lang="en-US" sz="2200" dirty="0">
                <a:solidFill>
                  <a:srgbClr val="304677"/>
                </a:solidFill>
                <a:cs typeface="Calibri"/>
              </a:rPr>
              <a:t>Any additional thoughts or questions can be submitted anytime to: </a:t>
            </a:r>
          </a:p>
          <a:p>
            <a:pPr marL="0" indent="0">
              <a:buNone/>
            </a:pPr>
            <a:endParaRPr lang="en-US" sz="2200" dirty="0">
              <a:solidFill>
                <a:srgbClr val="304677"/>
              </a:solidFill>
              <a:cs typeface="Calibri"/>
            </a:endParaRPr>
          </a:p>
          <a:p>
            <a:pPr marL="0" indent="0">
              <a:buNone/>
            </a:pPr>
            <a:r>
              <a:rPr lang="en-US" sz="2200" dirty="0">
                <a:solidFill>
                  <a:srgbClr val="304677"/>
                </a:solidFill>
                <a:cs typeface="Calibri"/>
              </a:rPr>
              <a:t>Jennifer Crainer, Assistant Director, (979) 864-1220</a:t>
            </a:r>
          </a:p>
          <a:p>
            <a:pPr marL="0" indent="0">
              <a:buNone/>
            </a:pPr>
            <a:r>
              <a:rPr lang="en-US" sz="2200" dirty="0">
                <a:solidFill>
                  <a:srgbClr val="304677"/>
                </a:solidFill>
                <a:cs typeface="Calibri"/>
                <a:hlinkClick r:id="rId3"/>
              </a:rPr>
              <a:t>JenniferC@brazoriacountytx.gov</a:t>
            </a:r>
            <a:r>
              <a:rPr lang="en-US" sz="2200" dirty="0">
                <a:solidFill>
                  <a:srgbClr val="304677"/>
                </a:solidFill>
                <a:cs typeface="Calibri"/>
              </a:rPr>
              <a:t> </a:t>
            </a:r>
          </a:p>
          <a:p>
            <a:pPr marL="0" indent="0">
              <a:buNone/>
            </a:pPr>
            <a:r>
              <a:rPr lang="en-US" sz="2200" dirty="0">
                <a:solidFill>
                  <a:srgbClr val="304677"/>
                </a:solidFill>
                <a:cs typeface="Calibri"/>
              </a:rPr>
              <a:t>Stephanie Ebarra, Inspector, (979) 864-1961</a:t>
            </a:r>
          </a:p>
          <a:p>
            <a:pPr marL="0" indent="0">
              <a:buNone/>
            </a:pPr>
            <a:r>
              <a:rPr lang="en-US" sz="2200" dirty="0">
                <a:solidFill>
                  <a:srgbClr val="304677"/>
                </a:solidFill>
                <a:cs typeface="Calibri"/>
                <a:hlinkClick r:id="rId4"/>
              </a:rPr>
              <a:t>StepanieE@brazoriacountytx.gov</a:t>
            </a:r>
            <a:endParaRPr lang="en-US" sz="2200" dirty="0">
              <a:solidFill>
                <a:srgbClr val="304677"/>
              </a:solidFill>
              <a:cs typeface="Calibri"/>
            </a:endParaRPr>
          </a:p>
          <a:p>
            <a:pPr marL="0" indent="0">
              <a:buNone/>
            </a:pPr>
            <a:endParaRPr lang="en-US" sz="2200" dirty="0">
              <a:solidFill>
                <a:srgbClr val="304677"/>
              </a:solidFill>
              <a:cs typeface="Calibri"/>
            </a:endParaRPr>
          </a:p>
        </p:txBody>
      </p:sp>
      <p:sp>
        <p:nvSpPr>
          <p:cNvPr id="4" name="Slide Number Placeholder 3">
            <a:extLst>
              <a:ext uri="{FF2B5EF4-FFF2-40B4-BE49-F238E27FC236}">
                <a16:creationId xmlns:a16="http://schemas.microsoft.com/office/drawing/2014/main" id="{4761E768-804E-42E6-ACE6-55420C241232}"/>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77545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EF4B-632F-4045-82B1-6BB29E444272}"/>
              </a:ext>
            </a:extLst>
          </p:cNvPr>
          <p:cNvSpPr>
            <a:spLocks noGrp="1"/>
          </p:cNvSpPr>
          <p:nvPr>
            <p:ph type="title"/>
          </p:nvPr>
        </p:nvSpPr>
        <p:spPr>
          <a:xfrm>
            <a:off x="677334" y="609600"/>
            <a:ext cx="9027498" cy="1320800"/>
          </a:xfrm>
        </p:spPr>
        <p:txBody>
          <a:bodyPr>
            <a:normAutofit/>
          </a:bodyPr>
          <a:lstStyle/>
          <a:p>
            <a:r>
              <a:rPr lang="en-US" sz="4000" dirty="0">
                <a:solidFill>
                  <a:srgbClr val="3E986F"/>
                </a:solidFill>
              </a:rPr>
              <a:t>Leasing a Unit</a:t>
            </a:r>
          </a:p>
        </p:txBody>
      </p:sp>
      <p:sp>
        <p:nvSpPr>
          <p:cNvPr id="3" name="Content Placeholder 2">
            <a:extLst>
              <a:ext uri="{FF2B5EF4-FFF2-40B4-BE49-F238E27FC236}">
                <a16:creationId xmlns:a16="http://schemas.microsoft.com/office/drawing/2014/main" id="{C4FFDAD1-C62E-4871-AF41-E7A767373E66}"/>
              </a:ext>
            </a:extLst>
          </p:cNvPr>
          <p:cNvSpPr>
            <a:spLocks noGrp="1"/>
          </p:cNvSpPr>
          <p:nvPr>
            <p:ph idx="1"/>
          </p:nvPr>
        </p:nvSpPr>
        <p:spPr>
          <a:xfrm>
            <a:off x="469793" y="1735282"/>
            <a:ext cx="9027498" cy="4655127"/>
          </a:xfrm>
        </p:spPr>
        <p:txBody>
          <a:bodyPr>
            <a:normAutofit fontScale="92500" lnSpcReduction="10000"/>
          </a:bodyPr>
          <a:lstStyle/>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Family selects a unit, completes </a:t>
            </a:r>
            <a:r>
              <a:rPr lang="en-US" sz="2200" b="1" i="0" u="none" strike="noStrike" dirty="0">
                <a:solidFill>
                  <a:srgbClr val="304677"/>
                </a:solidFill>
                <a:effectLst/>
                <a:latin typeface="+mj-lt"/>
              </a:rPr>
              <a:t>RTA</a:t>
            </a:r>
            <a:r>
              <a:rPr lang="en-US" sz="2200" b="0" i="0" u="none" strike="noStrike" dirty="0">
                <a:solidFill>
                  <a:srgbClr val="304677"/>
                </a:solidFill>
                <a:effectLst/>
                <a:latin typeface="+mj-lt"/>
              </a:rPr>
              <a:t> paperwork with landlord (Request for Tenancy Approval)</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PHA reviews RTA, determines if the rent is reasonable and affordable for the family</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PHA inspects the rental unit using HUD established Housing Quality Standards</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The standards set a minimum criteria for the health and safety of program participants</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Family &amp; landlord sign a lease, PHA &amp; landlord sign a HAP Contract</a:t>
            </a:r>
          </a:p>
          <a:p>
            <a:pPr rtl="0" fontAlgn="base">
              <a:spcAft>
                <a:spcPts val="1000"/>
              </a:spcAft>
              <a:buClr>
                <a:srgbClr val="689726"/>
              </a:buClr>
              <a:buFont typeface="Arial" panose="020B0604020202020204" pitchFamily="34" charset="0"/>
              <a:buChar char="•"/>
            </a:pPr>
            <a:r>
              <a:rPr lang="en-US" sz="2200" b="0" i="0" u="none" strike="noStrike" dirty="0">
                <a:solidFill>
                  <a:srgbClr val="304677"/>
                </a:solidFill>
                <a:effectLst/>
                <a:latin typeface="+mj-lt"/>
              </a:rPr>
              <a:t>Family moves in and pays their portion of the rent, PHA pays subsidy to landlord</a:t>
            </a:r>
          </a:p>
        </p:txBody>
      </p:sp>
      <p:sp>
        <p:nvSpPr>
          <p:cNvPr id="4" name="Slide Number Placeholder 3">
            <a:extLst>
              <a:ext uri="{FF2B5EF4-FFF2-40B4-BE49-F238E27FC236}">
                <a16:creationId xmlns:a16="http://schemas.microsoft.com/office/drawing/2014/main" id="{C1FF12FE-BE1F-4313-8C25-D324468A0520}"/>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161243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C498-14B4-4263-A9F9-06E17DB1A860}"/>
              </a:ext>
            </a:extLst>
          </p:cNvPr>
          <p:cNvSpPr>
            <a:spLocks noGrp="1"/>
          </p:cNvSpPr>
          <p:nvPr>
            <p:ph type="title"/>
          </p:nvPr>
        </p:nvSpPr>
        <p:spPr>
          <a:xfrm>
            <a:off x="823853" y="514350"/>
            <a:ext cx="3854528" cy="783170"/>
          </a:xfrm>
        </p:spPr>
        <p:txBody>
          <a:bodyPr>
            <a:noAutofit/>
          </a:bodyPr>
          <a:lstStyle/>
          <a:p>
            <a:r>
              <a:rPr lang="en-US" sz="4000" dirty="0">
                <a:solidFill>
                  <a:srgbClr val="3E986F"/>
                </a:solidFill>
                <a:cs typeface="Calibri Light"/>
              </a:rPr>
              <a:t>HAP Contract</a:t>
            </a:r>
            <a:endParaRPr lang="en-US" sz="4000" dirty="0">
              <a:solidFill>
                <a:srgbClr val="3E986F"/>
              </a:solidFill>
            </a:endParaRPr>
          </a:p>
        </p:txBody>
      </p:sp>
      <p:pic>
        <p:nvPicPr>
          <p:cNvPr id="6" name="Content Placeholder 5" descr="HAP Contract. ">
            <a:extLst>
              <a:ext uri="{FF2B5EF4-FFF2-40B4-BE49-F238E27FC236}">
                <a16:creationId xmlns:a16="http://schemas.microsoft.com/office/drawing/2014/main" id="{D86EC39F-8F3C-4814-B279-46CB5152A463}"/>
              </a:ext>
            </a:extLst>
          </p:cNvPr>
          <p:cNvPicPr>
            <a:picLocks noGrp="1" noChangeAspect="1"/>
          </p:cNvPicPr>
          <p:nvPr>
            <p:ph idx="1"/>
          </p:nvPr>
        </p:nvPicPr>
        <p:blipFill>
          <a:blip r:embed="rId3"/>
          <a:stretch>
            <a:fillRect/>
          </a:stretch>
        </p:blipFill>
        <p:spPr>
          <a:xfrm>
            <a:off x="4824900" y="514350"/>
            <a:ext cx="4385288" cy="5527675"/>
          </a:xfrm>
        </p:spPr>
      </p:pic>
      <p:sp>
        <p:nvSpPr>
          <p:cNvPr id="4" name="Text Placeholder 3">
            <a:extLst>
              <a:ext uri="{FF2B5EF4-FFF2-40B4-BE49-F238E27FC236}">
                <a16:creationId xmlns:a16="http://schemas.microsoft.com/office/drawing/2014/main" id="{EFBF3AE3-5F55-43A1-8111-B1609418A682}"/>
              </a:ext>
            </a:extLst>
          </p:cNvPr>
          <p:cNvSpPr>
            <a:spLocks noGrp="1"/>
          </p:cNvSpPr>
          <p:nvPr>
            <p:ph type="body" sz="half" idx="2"/>
          </p:nvPr>
        </p:nvSpPr>
        <p:spPr/>
        <p:txBody>
          <a:bodyPr>
            <a:normAutofit/>
          </a:bodyPr>
          <a:lstStyle/>
          <a:p>
            <a:r>
              <a:rPr lang="en-US" sz="2200" dirty="0">
                <a:solidFill>
                  <a:srgbClr val="304677"/>
                </a:solidFill>
              </a:rPr>
              <a:t>The Housing Assistance Payments Contract is an agreement between the Landlord and the Housing Authority. Key details of the lease are reflected in the HAP Contract.</a:t>
            </a:r>
          </a:p>
        </p:txBody>
      </p:sp>
      <p:sp>
        <p:nvSpPr>
          <p:cNvPr id="3" name="Slide Number Placeholder 2">
            <a:extLst>
              <a:ext uri="{FF2B5EF4-FFF2-40B4-BE49-F238E27FC236}">
                <a16:creationId xmlns:a16="http://schemas.microsoft.com/office/drawing/2014/main" id="{D608DA6F-A4E9-4D8B-B8E1-59F192DDBC31}"/>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112915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701D-510F-4202-9ACA-6E57F1D89A5B}"/>
              </a:ext>
            </a:extLst>
          </p:cNvPr>
          <p:cNvSpPr>
            <a:spLocks noGrp="1"/>
          </p:cNvSpPr>
          <p:nvPr>
            <p:ph type="title"/>
          </p:nvPr>
        </p:nvSpPr>
        <p:spPr>
          <a:xfrm>
            <a:off x="677334" y="609600"/>
            <a:ext cx="8596668" cy="816429"/>
          </a:xfrm>
        </p:spPr>
        <p:txBody>
          <a:bodyPr>
            <a:normAutofit/>
          </a:bodyPr>
          <a:lstStyle/>
          <a:p>
            <a:r>
              <a:rPr lang="en-US" sz="4000" dirty="0">
                <a:solidFill>
                  <a:srgbClr val="3E986F"/>
                </a:solidFill>
                <a:cs typeface="Calibri Light"/>
              </a:rPr>
              <a:t>HAP Contract and Landlord Lease</a:t>
            </a:r>
          </a:p>
        </p:txBody>
      </p:sp>
      <p:sp>
        <p:nvSpPr>
          <p:cNvPr id="3" name="Content Placeholder 2">
            <a:extLst>
              <a:ext uri="{FF2B5EF4-FFF2-40B4-BE49-F238E27FC236}">
                <a16:creationId xmlns:a16="http://schemas.microsoft.com/office/drawing/2014/main" id="{0345C006-8EA5-4304-AA13-1C8CD7196B2C}"/>
              </a:ext>
            </a:extLst>
          </p:cNvPr>
          <p:cNvSpPr>
            <a:spLocks noGrp="1"/>
          </p:cNvSpPr>
          <p:nvPr>
            <p:ph idx="1"/>
          </p:nvPr>
        </p:nvSpPr>
        <p:spPr>
          <a:xfrm>
            <a:off x="677334" y="1426030"/>
            <a:ext cx="8596668" cy="4953000"/>
          </a:xfrm>
        </p:spPr>
        <p:txBody>
          <a:bodyPr>
            <a:normAutofit/>
          </a:bodyPr>
          <a:lstStyle/>
          <a:p>
            <a:pPr>
              <a:buClr>
                <a:srgbClr val="689726"/>
              </a:buClr>
              <a:buFont typeface="Arial" panose="020B0604020202020204" pitchFamily="34" charset="0"/>
              <a:buChar char="•"/>
            </a:pPr>
            <a:r>
              <a:rPr lang="en-US" sz="2200" b="1" dirty="0">
                <a:solidFill>
                  <a:srgbClr val="304677"/>
                </a:solidFill>
              </a:rPr>
              <a:t>Housing Assistance Payment (HAP) Contract </a:t>
            </a:r>
            <a:r>
              <a:rPr lang="en-US" sz="2200" dirty="0">
                <a:solidFill>
                  <a:srgbClr val="304677"/>
                </a:solidFill>
              </a:rPr>
              <a:t>between the PHA and landlord</a:t>
            </a:r>
          </a:p>
          <a:p>
            <a:pPr lvl="1">
              <a:buClr>
                <a:srgbClr val="689726"/>
              </a:buClr>
              <a:buFont typeface="Arial" panose="020B0604020202020204" pitchFamily="34" charset="0"/>
              <a:buChar char="•"/>
            </a:pPr>
            <a:r>
              <a:rPr lang="en-US" sz="2200" dirty="0">
                <a:solidFill>
                  <a:srgbClr val="304677"/>
                </a:solidFill>
              </a:rPr>
              <a:t>May not be modified </a:t>
            </a:r>
          </a:p>
          <a:p>
            <a:pPr lvl="1">
              <a:buClr>
                <a:srgbClr val="689726"/>
              </a:buClr>
              <a:buFont typeface="Arial" panose="020B0604020202020204" pitchFamily="34" charset="0"/>
              <a:buChar char="•"/>
            </a:pPr>
            <a:r>
              <a:rPr lang="en-US" sz="2200" dirty="0">
                <a:solidFill>
                  <a:srgbClr val="304677"/>
                </a:solidFill>
              </a:rPr>
              <a:t>Governs housing assistance payment </a:t>
            </a:r>
          </a:p>
          <a:p>
            <a:pPr lvl="1">
              <a:buClr>
                <a:srgbClr val="689726"/>
              </a:buClr>
              <a:buFont typeface="Arial" panose="020B0604020202020204" pitchFamily="34" charset="0"/>
              <a:buChar char="•"/>
            </a:pPr>
            <a:r>
              <a:rPr lang="en-US" sz="2200" dirty="0">
                <a:solidFill>
                  <a:srgbClr val="304677"/>
                </a:solidFill>
              </a:rPr>
              <a:t>Includes required tenancy addendum </a:t>
            </a:r>
          </a:p>
          <a:p>
            <a:pPr lvl="1">
              <a:buClr>
                <a:srgbClr val="689726"/>
              </a:buClr>
              <a:buFont typeface="Arial" panose="020B0604020202020204" pitchFamily="34" charset="0"/>
              <a:buChar char="•"/>
            </a:pPr>
            <a:r>
              <a:rPr lang="en-US" sz="2200" dirty="0">
                <a:solidFill>
                  <a:srgbClr val="304677"/>
                </a:solidFill>
              </a:rPr>
              <a:t>Must be signed within 60-days of move-in</a:t>
            </a:r>
          </a:p>
          <a:p>
            <a:pPr>
              <a:buClr>
                <a:srgbClr val="689726"/>
              </a:buClr>
              <a:buFont typeface="Arial" panose="020B0604020202020204" pitchFamily="34" charset="0"/>
              <a:buChar char="•"/>
            </a:pPr>
            <a:r>
              <a:rPr lang="en-US" sz="2200" b="1" dirty="0">
                <a:solidFill>
                  <a:srgbClr val="304677"/>
                </a:solidFill>
              </a:rPr>
              <a:t>Landlord Lease </a:t>
            </a:r>
            <a:r>
              <a:rPr lang="en-US" sz="2200" dirty="0">
                <a:solidFill>
                  <a:srgbClr val="304677"/>
                </a:solidFill>
              </a:rPr>
              <a:t>between tenant and landlord </a:t>
            </a:r>
          </a:p>
          <a:p>
            <a:pPr lvl="1">
              <a:buClr>
                <a:srgbClr val="689726"/>
              </a:buClr>
              <a:buFont typeface="Arial" panose="020B0604020202020204" pitchFamily="34" charset="0"/>
              <a:buChar char="•"/>
            </a:pPr>
            <a:r>
              <a:rPr lang="en-US" sz="2200" dirty="0">
                <a:solidFill>
                  <a:srgbClr val="304677"/>
                </a:solidFill>
              </a:rPr>
              <a:t>Enforced by landlord </a:t>
            </a:r>
          </a:p>
          <a:p>
            <a:pPr lvl="1">
              <a:buClr>
                <a:srgbClr val="689726"/>
              </a:buClr>
              <a:buFont typeface="Arial" panose="020B0604020202020204" pitchFamily="34" charset="0"/>
              <a:buChar char="•"/>
            </a:pPr>
            <a:r>
              <a:rPr lang="en-US" sz="2200" dirty="0">
                <a:solidFill>
                  <a:srgbClr val="304677"/>
                </a:solidFill>
              </a:rPr>
              <a:t>Tenancy addendum becomes part of landlord lease</a:t>
            </a:r>
            <a:endParaRPr lang="en-US" sz="1800" dirty="0">
              <a:solidFill>
                <a:srgbClr val="304677"/>
              </a:solidFill>
            </a:endParaRPr>
          </a:p>
          <a:p>
            <a:pPr marL="0" lvl="1" indent="0">
              <a:buClr>
                <a:srgbClr val="689726"/>
              </a:buClr>
              <a:buNone/>
            </a:pPr>
            <a:endParaRPr lang="en-US" sz="2200" dirty="0">
              <a:solidFill>
                <a:srgbClr val="304677"/>
              </a:solidFill>
            </a:endParaRPr>
          </a:p>
        </p:txBody>
      </p:sp>
      <p:sp>
        <p:nvSpPr>
          <p:cNvPr id="4" name="Slide Number Placeholder 3">
            <a:extLst>
              <a:ext uri="{FF2B5EF4-FFF2-40B4-BE49-F238E27FC236}">
                <a16:creationId xmlns:a16="http://schemas.microsoft.com/office/drawing/2014/main" id="{0FA5EEF8-00A3-4E18-BA8B-BD52B16BF694}"/>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58479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79CE8-6EB5-4F55-92AE-9E48165BDCDC}"/>
              </a:ext>
            </a:extLst>
          </p:cNvPr>
          <p:cNvSpPr>
            <a:spLocks noGrp="1"/>
          </p:cNvSpPr>
          <p:nvPr>
            <p:ph idx="1"/>
          </p:nvPr>
        </p:nvSpPr>
        <p:spPr>
          <a:xfrm>
            <a:off x="666448" y="1017815"/>
            <a:ext cx="9047567" cy="5228606"/>
          </a:xfrm>
        </p:spPr>
        <p:txBody>
          <a:bodyPr>
            <a:noAutofit/>
          </a:bodyPr>
          <a:lstStyle/>
          <a:p>
            <a:pPr marL="0" indent="0">
              <a:buNone/>
            </a:pPr>
            <a:r>
              <a:rPr lang="en-US" sz="2000" dirty="0">
                <a:solidFill>
                  <a:srgbClr val="304677"/>
                </a:solidFill>
              </a:rPr>
              <a:t>The HAP contract terminates when one of the following occurs:</a:t>
            </a:r>
          </a:p>
          <a:p>
            <a:pPr>
              <a:buFont typeface="Wingdings" panose="05000000000000000000" pitchFamily="2" charset="2"/>
              <a:buChar char="Ø"/>
            </a:pPr>
            <a:r>
              <a:rPr lang="en-US" sz="2000" dirty="0">
                <a:solidFill>
                  <a:srgbClr val="304677"/>
                </a:solidFill>
              </a:rPr>
              <a:t>The owner or the tenant terminates the lease;</a:t>
            </a:r>
          </a:p>
          <a:p>
            <a:pPr>
              <a:buFont typeface="Wingdings" panose="05000000000000000000" pitchFamily="2" charset="2"/>
              <a:buChar char="Ø"/>
            </a:pPr>
            <a:r>
              <a:rPr lang="en-US" sz="2000" dirty="0">
                <a:solidFill>
                  <a:srgbClr val="304677"/>
                </a:solidFill>
              </a:rPr>
              <a:t>The PHA terminates the HAP Contract in accordance with HUD requirements (i.e. PHA Terminates the family, Mutual agreement, abatement process, etc.);</a:t>
            </a:r>
          </a:p>
          <a:p>
            <a:pPr>
              <a:buFont typeface="Wingdings" panose="05000000000000000000" pitchFamily="2" charset="2"/>
              <a:buChar char="Ø"/>
            </a:pPr>
            <a:r>
              <a:rPr lang="en-US" sz="2000" dirty="0">
                <a:solidFill>
                  <a:srgbClr val="304677"/>
                </a:solidFill>
              </a:rPr>
              <a:t>The family moves from the unit;</a:t>
            </a:r>
          </a:p>
          <a:p>
            <a:pPr>
              <a:buFont typeface="Wingdings" panose="05000000000000000000" pitchFamily="2" charset="2"/>
              <a:buChar char="Ø"/>
            </a:pPr>
            <a:r>
              <a:rPr lang="en-US" sz="2000" dirty="0">
                <a:solidFill>
                  <a:srgbClr val="304677"/>
                </a:solidFill>
              </a:rPr>
              <a:t>The death of a single member household, including single members with a live-in aide;</a:t>
            </a:r>
          </a:p>
          <a:p>
            <a:pPr>
              <a:buFont typeface="Wingdings" panose="05000000000000000000" pitchFamily="2" charset="2"/>
              <a:buChar char="Ø"/>
            </a:pPr>
            <a:r>
              <a:rPr lang="en-US" sz="2000" dirty="0">
                <a:solidFill>
                  <a:srgbClr val="304677"/>
                </a:solidFill>
              </a:rPr>
              <a:t>Tenants income has increased to a point there is no HAP portion and 180 have elapsed.  This is also referred to as Zero HAP.  If the families situation changes during the 180 days, then the assistance to the family shall resume.</a:t>
            </a:r>
          </a:p>
          <a:p>
            <a:pPr marL="0" indent="0">
              <a:buNone/>
            </a:pPr>
            <a:r>
              <a:rPr lang="en-US" sz="2000" dirty="0">
                <a:solidFill>
                  <a:srgbClr val="304677"/>
                </a:solidFill>
              </a:rPr>
              <a:t>A mutual agreement is when the owner and tenant mutually agree to terminate the lease on a specific date not less than 30 days.</a:t>
            </a:r>
          </a:p>
        </p:txBody>
      </p:sp>
      <p:sp>
        <p:nvSpPr>
          <p:cNvPr id="2" name="Slide Number Placeholder 1">
            <a:extLst>
              <a:ext uri="{FF2B5EF4-FFF2-40B4-BE49-F238E27FC236}">
                <a16:creationId xmlns:a16="http://schemas.microsoft.com/office/drawing/2014/main" id="{2EEACC25-183F-43D4-BBD7-AEB8DCCCC72A}"/>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89909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54473-F0CD-41B6-8D31-5147B0E267F8}"/>
              </a:ext>
            </a:extLst>
          </p:cNvPr>
          <p:cNvSpPr>
            <a:spLocks noGrp="1"/>
          </p:cNvSpPr>
          <p:nvPr>
            <p:ph idx="1"/>
          </p:nvPr>
        </p:nvSpPr>
        <p:spPr>
          <a:xfrm>
            <a:off x="677334" y="740229"/>
            <a:ext cx="8596668" cy="5453742"/>
          </a:xfrm>
        </p:spPr>
        <p:txBody>
          <a:bodyPr>
            <a:normAutofit lnSpcReduction="10000"/>
          </a:bodyPr>
          <a:lstStyle/>
          <a:p>
            <a:pPr marL="0" indent="0">
              <a:buNone/>
            </a:pPr>
            <a:r>
              <a:rPr lang="en-US" dirty="0">
                <a:solidFill>
                  <a:srgbClr val="304677"/>
                </a:solidFill>
              </a:rPr>
              <a:t>BCHA has the discretion to terminate the HAP Contract in each of the following situations:</a:t>
            </a:r>
          </a:p>
          <a:p>
            <a:pPr>
              <a:buFont typeface="Wingdings" panose="05000000000000000000" pitchFamily="2" charset="2"/>
              <a:buChar char="Ø"/>
            </a:pPr>
            <a:r>
              <a:rPr lang="en-US" dirty="0">
                <a:solidFill>
                  <a:srgbClr val="304677"/>
                </a:solidFill>
              </a:rPr>
              <a:t>It is it determined that available program funding is not sufficient to support continued assistance for families in the program;</a:t>
            </a:r>
          </a:p>
          <a:p>
            <a:pPr>
              <a:buFont typeface="Wingdings" panose="05000000000000000000" pitchFamily="2" charset="2"/>
              <a:buChar char="Ø"/>
            </a:pPr>
            <a:r>
              <a:rPr lang="en-US" dirty="0">
                <a:solidFill>
                  <a:srgbClr val="304677"/>
                </a:solidFill>
              </a:rPr>
              <a:t>The unit does not meet the size requirements due to change in family composition;</a:t>
            </a:r>
          </a:p>
          <a:p>
            <a:pPr>
              <a:buFont typeface="Wingdings" panose="05000000000000000000" pitchFamily="2" charset="2"/>
              <a:buChar char="Ø"/>
            </a:pPr>
            <a:r>
              <a:rPr lang="en-US" dirty="0">
                <a:solidFill>
                  <a:srgbClr val="304677"/>
                </a:solidFill>
              </a:rPr>
              <a:t>The assisted family breaks up and the family member leaving the assisted units is entitled to retain the voucher;</a:t>
            </a:r>
          </a:p>
          <a:p>
            <a:pPr>
              <a:buFont typeface="Wingdings" panose="05000000000000000000" pitchFamily="2" charset="2"/>
              <a:buChar char="Ø"/>
            </a:pPr>
            <a:r>
              <a:rPr lang="en-US" dirty="0">
                <a:solidFill>
                  <a:srgbClr val="304677"/>
                </a:solidFill>
              </a:rPr>
              <a:t>The unit does not meet Inspection Standards;</a:t>
            </a:r>
          </a:p>
          <a:p>
            <a:pPr>
              <a:buFont typeface="Wingdings" panose="05000000000000000000" pitchFamily="2" charset="2"/>
              <a:buChar char="Ø"/>
            </a:pPr>
            <a:r>
              <a:rPr lang="en-US" dirty="0">
                <a:solidFill>
                  <a:srgbClr val="304677"/>
                </a:solidFill>
              </a:rPr>
              <a:t>Owner’s breach of the HAP contract.</a:t>
            </a:r>
          </a:p>
          <a:p>
            <a:pPr marL="0" indent="0">
              <a:buNone/>
            </a:pPr>
            <a:r>
              <a:rPr lang="en-US" dirty="0">
                <a:solidFill>
                  <a:srgbClr val="304677"/>
                </a:solidFill>
              </a:rPr>
              <a:t>If the owner has commenced the process to evict the tenant, and the family continues to reside in the unit, the PHA must continue to make HAP payments until the owner has obtain a court judgement or other process allowed the owner to evict the tenant.  BCHA will stop payments on the 5</a:t>
            </a:r>
            <a:r>
              <a:rPr lang="en-US" baseline="30000" dirty="0">
                <a:solidFill>
                  <a:srgbClr val="304677"/>
                </a:solidFill>
              </a:rPr>
              <a:t>th</a:t>
            </a:r>
            <a:r>
              <a:rPr lang="en-US" dirty="0">
                <a:solidFill>
                  <a:srgbClr val="304677"/>
                </a:solidFill>
              </a:rPr>
              <a:t> day of the court awarded possession.  However, if the family moves from the unit prior to going to court, BCHA will consider this abandoning the unit and will recoup the remaining amount for the month the tenant vacated.</a:t>
            </a:r>
          </a:p>
          <a:p>
            <a:pPr marL="0" indent="0">
              <a:buNone/>
            </a:pPr>
            <a:endParaRPr lang="en-US" dirty="0"/>
          </a:p>
        </p:txBody>
      </p:sp>
      <p:sp>
        <p:nvSpPr>
          <p:cNvPr id="2" name="Slide Number Placeholder 1">
            <a:extLst>
              <a:ext uri="{FF2B5EF4-FFF2-40B4-BE49-F238E27FC236}">
                <a16:creationId xmlns:a16="http://schemas.microsoft.com/office/drawing/2014/main" id="{D105A041-7CF6-41C1-BA83-58BD81B084B3}"/>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180779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6C43-EC52-4143-BB1F-FF9D28DECFA1}"/>
              </a:ext>
            </a:extLst>
          </p:cNvPr>
          <p:cNvSpPr>
            <a:spLocks noGrp="1"/>
          </p:cNvSpPr>
          <p:nvPr>
            <p:ph type="title"/>
          </p:nvPr>
        </p:nvSpPr>
        <p:spPr>
          <a:xfrm>
            <a:off x="677334" y="511628"/>
            <a:ext cx="8596668" cy="1320800"/>
          </a:xfrm>
        </p:spPr>
        <p:txBody>
          <a:bodyPr/>
          <a:lstStyle/>
          <a:p>
            <a:r>
              <a:rPr lang="en-US" dirty="0"/>
              <a:t>Payment to Owner</a:t>
            </a:r>
          </a:p>
        </p:txBody>
      </p:sp>
      <p:sp>
        <p:nvSpPr>
          <p:cNvPr id="3" name="Content Placeholder 2">
            <a:extLst>
              <a:ext uri="{FF2B5EF4-FFF2-40B4-BE49-F238E27FC236}">
                <a16:creationId xmlns:a16="http://schemas.microsoft.com/office/drawing/2014/main" id="{B757E0B3-F91E-4D0F-83C5-94FE1680CEFA}"/>
              </a:ext>
            </a:extLst>
          </p:cNvPr>
          <p:cNvSpPr>
            <a:spLocks noGrp="1"/>
          </p:cNvSpPr>
          <p:nvPr>
            <p:ph idx="1"/>
          </p:nvPr>
        </p:nvSpPr>
        <p:spPr>
          <a:xfrm>
            <a:off x="677334" y="1164770"/>
            <a:ext cx="8596668" cy="5181601"/>
          </a:xfrm>
        </p:spPr>
        <p:txBody>
          <a:bodyPr>
            <a:normAutofit/>
          </a:bodyPr>
          <a:lstStyle/>
          <a:p>
            <a:pPr marL="0" indent="0">
              <a:buNone/>
            </a:pPr>
            <a:r>
              <a:rPr lang="en-US" dirty="0">
                <a:solidFill>
                  <a:srgbClr val="304677"/>
                </a:solidFill>
              </a:rPr>
              <a:t>BCHA must make HAP payments to the owner in accordance with the terms of the HAP contract, and the owner must comply with the provisions of the HAP contract in order to receive such payments. </a:t>
            </a:r>
          </a:p>
          <a:p>
            <a:pPr marL="0" indent="0">
              <a:buNone/>
            </a:pPr>
            <a:r>
              <a:rPr lang="en-US" dirty="0">
                <a:solidFill>
                  <a:srgbClr val="304677"/>
                </a:solidFill>
              </a:rPr>
              <a:t>BCHA strives to process payments on the first of the month unless it falls on a weekend or holiday.  Payments are only processed on the first of the month.  Direct Deposit is available so that payments are not delayed by the mail service or holidays.</a:t>
            </a:r>
          </a:p>
          <a:p>
            <a:pPr marL="0" indent="0">
              <a:buNone/>
            </a:pPr>
            <a:r>
              <a:rPr lang="en-US" dirty="0">
                <a:solidFill>
                  <a:srgbClr val="304677"/>
                </a:solidFill>
              </a:rPr>
              <a:t>BCHA will notify the owner and tenant of any changes in the housing assistance payment and the effective date of such change.</a:t>
            </a:r>
          </a:p>
          <a:p>
            <a:pPr marL="0" indent="0">
              <a:buNone/>
            </a:pPr>
            <a:r>
              <a:rPr lang="en-US" dirty="0">
                <a:solidFill>
                  <a:srgbClr val="304677"/>
                </a:solidFill>
              </a:rPr>
              <a:t>BCHA will only begin payments once a HAP Contract and lease have been received.</a:t>
            </a:r>
          </a:p>
          <a:p>
            <a:pPr marL="0" indent="0">
              <a:buNone/>
            </a:pPr>
            <a:r>
              <a:rPr lang="en-US" dirty="0">
                <a:solidFill>
                  <a:srgbClr val="304677"/>
                </a:solidFill>
              </a:rPr>
              <a:t>The part of the rent to the owner that the tenant pays shall not be more than the difference between the rent to owner and the housing assistance payment.  The landlord cannot demand or accept any rent payment from the tenant in excess of their portion, nor demand they pay late fees on the housing assistance payment</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4B8786E8-280E-4B55-97C0-FCBA01A88AAA}"/>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245901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4E29-0A50-434A-9139-B672BBA8ACA5}"/>
              </a:ext>
            </a:extLst>
          </p:cNvPr>
          <p:cNvSpPr>
            <a:spLocks noGrp="1"/>
          </p:cNvSpPr>
          <p:nvPr>
            <p:ph type="title"/>
          </p:nvPr>
        </p:nvSpPr>
        <p:spPr/>
        <p:txBody>
          <a:bodyPr/>
          <a:lstStyle/>
          <a:p>
            <a:r>
              <a:rPr lang="en-US" dirty="0"/>
              <a:t>Limit of PHA Responsibility</a:t>
            </a:r>
          </a:p>
        </p:txBody>
      </p:sp>
      <p:sp>
        <p:nvSpPr>
          <p:cNvPr id="3" name="Content Placeholder 2">
            <a:extLst>
              <a:ext uri="{FF2B5EF4-FFF2-40B4-BE49-F238E27FC236}">
                <a16:creationId xmlns:a16="http://schemas.microsoft.com/office/drawing/2014/main" id="{61E5E63A-F40A-41F9-8635-434014BEB94E}"/>
              </a:ext>
            </a:extLst>
          </p:cNvPr>
          <p:cNvSpPr>
            <a:spLocks noGrp="1"/>
          </p:cNvSpPr>
          <p:nvPr>
            <p:ph idx="1"/>
          </p:nvPr>
        </p:nvSpPr>
        <p:spPr>
          <a:xfrm>
            <a:off x="677334" y="1491342"/>
            <a:ext cx="8596668" cy="4343191"/>
          </a:xfrm>
        </p:spPr>
        <p:txBody>
          <a:bodyPr/>
          <a:lstStyle/>
          <a:p>
            <a:r>
              <a:rPr lang="en-US" dirty="0">
                <a:solidFill>
                  <a:srgbClr val="304677"/>
                </a:solidFill>
              </a:rPr>
              <a:t>The PHA is only responsible for making housing assistance payments to the owner in accordance with the HAP contract and HUD requirements for a tenancy under the voucher program</a:t>
            </a:r>
          </a:p>
          <a:p>
            <a:r>
              <a:rPr lang="en-US" dirty="0">
                <a:solidFill>
                  <a:srgbClr val="304677"/>
                </a:solidFill>
              </a:rPr>
              <a:t>BCHA shall not pay any portion of the rent to owner in excess of the housing assistance payment.  BCHA shall not pay any other claim by the owner against the family.</a:t>
            </a:r>
          </a:p>
          <a:p>
            <a:r>
              <a:rPr lang="en-US" dirty="0">
                <a:solidFill>
                  <a:srgbClr val="304677"/>
                </a:solidFill>
              </a:rPr>
              <a:t>If BCHA has determined that the owner is not entitled to the housing assistance payment or any part of it, BCHA, in addition to other remedies, may deduct the amount of the overpayment from any amounts due the owner</a:t>
            </a:r>
            <a:r>
              <a:rPr lang="en-US" dirty="0"/>
              <a:t>.</a:t>
            </a:r>
          </a:p>
        </p:txBody>
      </p:sp>
      <p:sp>
        <p:nvSpPr>
          <p:cNvPr id="4" name="Slide Number Placeholder 3">
            <a:extLst>
              <a:ext uri="{FF2B5EF4-FFF2-40B4-BE49-F238E27FC236}">
                <a16:creationId xmlns:a16="http://schemas.microsoft.com/office/drawing/2014/main" id="{700D0AED-943E-4ABB-99C8-CE412CB1CDE8}"/>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368876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F7E3-30AB-44F3-A9E8-7856FDE14E8A}"/>
              </a:ext>
            </a:extLst>
          </p:cNvPr>
          <p:cNvSpPr>
            <a:spLocks noGrp="1"/>
          </p:cNvSpPr>
          <p:nvPr>
            <p:ph type="title"/>
          </p:nvPr>
        </p:nvSpPr>
        <p:spPr>
          <a:xfrm>
            <a:off x="677334" y="609600"/>
            <a:ext cx="8596668" cy="936171"/>
          </a:xfrm>
        </p:spPr>
        <p:txBody>
          <a:bodyPr/>
          <a:lstStyle/>
          <a:p>
            <a:r>
              <a:rPr lang="en-US" dirty="0"/>
              <a:t>Owner Certification Key Points</a:t>
            </a:r>
          </a:p>
        </p:txBody>
      </p:sp>
      <p:sp>
        <p:nvSpPr>
          <p:cNvPr id="3" name="Content Placeholder 2">
            <a:extLst>
              <a:ext uri="{FF2B5EF4-FFF2-40B4-BE49-F238E27FC236}">
                <a16:creationId xmlns:a16="http://schemas.microsoft.com/office/drawing/2014/main" id="{AB8E3B5A-BC76-4C30-8796-C1F186BA80AC}"/>
              </a:ext>
            </a:extLst>
          </p:cNvPr>
          <p:cNvSpPr>
            <a:spLocks noGrp="1"/>
          </p:cNvSpPr>
          <p:nvPr>
            <p:ph idx="1"/>
          </p:nvPr>
        </p:nvSpPr>
        <p:spPr>
          <a:xfrm>
            <a:off x="677334" y="1469571"/>
            <a:ext cx="8596668" cy="5018315"/>
          </a:xfrm>
        </p:spPr>
        <p:txBody>
          <a:bodyPr>
            <a:normAutofit/>
          </a:bodyPr>
          <a:lstStyle/>
          <a:p>
            <a:pPr marL="0" indent="0">
              <a:buNone/>
            </a:pPr>
            <a:r>
              <a:rPr lang="en-US" dirty="0">
                <a:solidFill>
                  <a:srgbClr val="304677"/>
                </a:solidFill>
              </a:rPr>
              <a:t>During the term of the HAP Contract the owner certifies:</a:t>
            </a:r>
          </a:p>
          <a:p>
            <a:r>
              <a:rPr lang="en-US" dirty="0">
                <a:solidFill>
                  <a:srgbClr val="304677"/>
                </a:solidFill>
              </a:rPr>
              <a:t>The rent to owner does not exceed rents charged for comparable unassisted units;</a:t>
            </a:r>
          </a:p>
          <a:p>
            <a:r>
              <a:rPr lang="en-US" dirty="0">
                <a:solidFill>
                  <a:srgbClr val="304677"/>
                </a:solidFill>
              </a:rPr>
              <a:t>Except for the rent to owner, the owner has not received and will not receive any payments or other consideration (from the family, the PHA, HUD, or any other public or private source) for rental of the contract unit during the HAP contract term;</a:t>
            </a:r>
          </a:p>
          <a:p>
            <a:r>
              <a:rPr lang="en-US" dirty="0">
                <a:solidFill>
                  <a:srgbClr val="304677"/>
                </a:solidFill>
              </a:rPr>
              <a:t>The owner is not the parent, child, grandparent, grandchild, sister, or brother of any member of the family, unless approved by the PHA.</a:t>
            </a:r>
          </a:p>
          <a:p>
            <a:r>
              <a:rPr lang="en-US" dirty="0">
                <a:solidFill>
                  <a:srgbClr val="304677"/>
                </a:solidFill>
              </a:rPr>
              <a:t>Will not discriminate against any person because of race, color, religion, sex (including orientation and gender identity) national origin, age, familial status, or disability in connection with the HAP Contract.</a:t>
            </a:r>
          </a:p>
          <a:p>
            <a:r>
              <a:rPr lang="en-US" dirty="0">
                <a:solidFill>
                  <a:srgbClr val="304677"/>
                </a:solidFill>
              </a:rPr>
              <a:t>Compliance with the Violence Against Women Act, as amended, and HUD’s implementing regulation at 24 CFR part 5, Subpart L. and program regulations. Page 10 of the Tenancy Addendum goes into greater detail.</a:t>
            </a:r>
          </a:p>
        </p:txBody>
      </p:sp>
      <p:sp>
        <p:nvSpPr>
          <p:cNvPr id="4" name="Slide Number Placeholder 3">
            <a:extLst>
              <a:ext uri="{FF2B5EF4-FFF2-40B4-BE49-F238E27FC236}">
                <a16:creationId xmlns:a16="http://schemas.microsoft.com/office/drawing/2014/main" id="{E1933FE8-8429-40A4-8694-D3A30A268C15}"/>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1140731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035A-1DA2-49AF-BB8F-8E97ED777901}"/>
              </a:ext>
            </a:extLst>
          </p:cNvPr>
          <p:cNvSpPr>
            <a:spLocks noGrp="1"/>
          </p:cNvSpPr>
          <p:nvPr>
            <p:ph type="title"/>
          </p:nvPr>
        </p:nvSpPr>
        <p:spPr/>
        <p:txBody>
          <a:bodyPr/>
          <a:lstStyle/>
          <a:p>
            <a:r>
              <a:rPr lang="en-US" dirty="0"/>
              <a:t>PHA &amp; HUD Access to Records</a:t>
            </a:r>
          </a:p>
        </p:txBody>
      </p:sp>
      <p:sp>
        <p:nvSpPr>
          <p:cNvPr id="4" name="Rectangle 1">
            <a:extLst>
              <a:ext uri="{FF2B5EF4-FFF2-40B4-BE49-F238E27FC236}">
                <a16:creationId xmlns:a16="http://schemas.microsoft.com/office/drawing/2014/main" id="{18D06AA5-ACA1-4B76-BB3D-CCB410293BB4}"/>
              </a:ext>
            </a:extLst>
          </p:cNvPr>
          <p:cNvSpPr>
            <a:spLocks noGrp="1" noChangeArrowheads="1"/>
          </p:cNvSpPr>
          <p:nvPr>
            <p:ph idx="1"/>
          </p:nvPr>
        </p:nvSpPr>
        <p:spPr bwMode="auto">
          <a:xfrm>
            <a:off x="677334" y="1354753"/>
            <a:ext cx="901095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rPr>
              <a:t>Per the HAP contract (Pg.7 #11):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04677"/>
              </a:solidFill>
              <a:effectLst/>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r>
              <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rPr>
              <a:t>The owner must provide any information pertinent to the HAP contract that the PHA or HUD may reasonably require. (This may include rent rolls)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r>
              <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rPr>
              <a:t>The PHA, HUD and the Comptroller General of the United States shall have full and free access to the contract unit and the premises, and to all accounts and other records of the owner that are relevant to the HAP contract, including the right to examine or audit the records and to make copies.</a:t>
            </a:r>
            <a:endParaRPr kumimoji="0" lang="en-US" altLang="en-US" sz="2000" b="0" i="0" u="none" strike="noStrike" cap="none" normalizeH="0" baseline="0" dirty="0">
              <a:ln>
                <a:noFill/>
              </a:ln>
              <a:solidFill>
                <a:srgbClr val="304677"/>
              </a:solidFill>
              <a:effectLst/>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endPar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endParaRPr>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r>
              <a:rPr kumimoji="0" lang="en-US" altLang="en-US" sz="2000" b="0" i="0" u="none" strike="noStrike" cap="none" normalizeH="0" baseline="0" dirty="0">
                <a:ln>
                  <a:noFill/>
                </a:ln>
                <a:solidFill>
                  <a:srgbClr val="304677"/>
                </a:solidFill>
                <a:effectLst/>
                <a:ea typeface="Times New Roman" panose="02020603050405020304" pitchFamily="18" charset="0"/>
                <a:cs typeface="Cavolini" panose="03000502040302020204" pitchFamily="66" charset="0"/>
              </a:rPr>
              <a:t>The owner must grant such access to computerized or other electronic records, and to any computers, equipment or facilities containing such records, and must provide any information or assistance needed to access the records.</a:t>
            </a:r>
            <a:endParaRPr kumimoji="0" lang="en-US" altLang="en-US" sz="2000" b="0" i="0" u="none" strike="noStrike" cap="none" normalizeH="0" baseline="0" dirty="0">
              <a:ln>
                <a:noFill/>
              </a:ln>
              <a:solidFill>
                <a:srgbClr val="304677"/>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20909ED5-2521-45FE-8F71-BAFB05E5CD49}"/>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362756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33C999-66AB-4250-9F53-DF5891E29048}"/>
              </a:ext>
            </a:extLst>
          </p:cNvPr>
          <p:cNvSpPr>
            <a:spLocks noGrp="1"/>
          </p:cNvSpPr>
          <p:nvPr>
            <p:ph type="title"/>
          </p:nvPr>
        </p:nvSpPr>
        <p:spPr>
          <a:xfrm>
            <a:off x="677334" y="609600"/>
            <a:ext cx="8596668" cy="827314"/>
          </a:xfrm>
        </p:spPr>
        <p:txBody>
          <a:bodyPr/>
          <a:lstStyle/>
          <a:p>
            <a:r>
              <a:rPr lang="en-US" dirty="0"/>
              <a:t>What Triggers a New HAP and Lease</a:t>
            </a:r>
          </a:p>
        </p:txBody>
      </p:sp>
      <p:sp>
        <p:nvSpPr>
          <p:cNvPr id="3" name="Content Placeholder 2">
            <a:extLst>
              <a:ext uri="{FF2B5EF4-FFF2-40B4-BE49-F238E27FC236}">
                <a16:creationId xmlns:a16="http://schemas.microsoft.com/office/drawing/2014/main" id="{A4A221D5-ED00-4966-8481-7A914BCECFC3}"/>
              </a:ext>
            </a:extLst>
          </p:cNvPr>
          <p:cNvSpPr>
            <a:spLocks noGrp="1"/>
          </p:cNvSpPr>
          <p:nvPr>
            <p:ph idx="1"/>
          </p:nvPr>
        </p:nvSpPr>
        <p:spPr>
          <a:xfrm>
            <a:off x="677334" y="1615045"/>
            <a:ext cx="8596668" cy="4858986"/>
          </a:xfrm>
        </p:spPr>
        <p:txBody>
          <a:bodyPr/>
          <a:lstStyle/>
          <a:p>
            <a:pPr marL="0" indent="0">
              <a:buNone/>
            </a:pPr>
            <a:r>
              <a:rPr lang="en-US" sz="2200" dirty="0">
                <a:solidFill>
                  <a:srgbClr val="304677"/>
                </a:solidFill>
              </a:rPr>
              <a:t>24 CFR 982.305(c)(2) states that a PHA must execute a new HAP Contract and lease in the following cases:</a:t>
            </a:r>
          </a:p>
          <a:p>
            <a:pPr marL="0" indent="0">
              <a:buNone/>
            </a:pPr>
            <a:endParaRPr lang="en-US" sz="2200" dirty="0">
              <a:solidFill>
                <a:srgbClr val="304677"/>
              </a:solidFill>
            </a:endParaRPr>
          </a:p>
          <a:p>
            <a:pPr>
              <a:spcAft>
                <a:spcPts val="600"/>
              </a:spcAft>
            </a:pPr>
            <a:r>
              <a:rPr lang="en-US" sz="2200" dirty="0">
                <a:solidFill>
                  <a:srgbClr val="304677"/>
                </a:solidFill>
              </a:rPr>
              <a:t>If there are changes in the lease requirements governing tenant or owner responsibility for utilities or appliances;</a:t>
            </a:r>
          </a:p>
          <a:p>
            <a:pPr>
              <a:spcAft>
                <a:spcPts val="600"/>
              </a:spcAft>
            </a:pPr>
            <a:r>
              <a:rPr lang="en-US" sz="2200" dirty="0">
                <a:solidFill>
                  <a:srgbClr val="304677"/>
                </a:solidFill>
              </a:rPr>
              <a:t>If there are changes in lease provisions governing the term of the lease;</a:t>
            </a:r>
          </a:p>
          <a:p>
            <a:pPr>
              <a:spcAft>
                <a:spcPts val="600"/>
              </a:spcAft>
            </a:pPr>
            <a:r>
              <a:rPr lang="en-US" sz="2200" dirty="0">
                <a:solidFill>
                  <a:srgbClr val="304677"/>
                </a:solidFill>
              </a:rPr>
              <a:t>When the family moves to a new unit, even if the new unit is in the same building or complex; and</a:t>
            </a:r>
          </a:p>
          <a:p>
            <a:pPr marL="0" indent="0">
              <a:buNone/>
            </a:pPr>
            <a:endParaRPr lang="en-US" dirty="0"/>
          </a:p>
          <a:p>
            <a:pPr marL="0" indent="0">
              <a:buNone/>
            </a:pP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F0A2F37A-19A4-468B-9083-042C62CD4DF0}"/>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338403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722C-3DB7-449B-8037-54F69DF0E32A}"/>
              </a:ext>
            </a:extLst>
          </p:cNvPr>
          <p:cNvSpPr>
            <a:spLocks noGrp="1"/>
          </p:cNvSpPr>
          <p:nvPr>
            <p:ph type="title"/>
          </p:nvPr>
        </p:nvSpPr>
        <p:spPr/>
        <p:txBody>
          <a:bodyPr>
            <a:normAutofit/>
          </a:bodyPr>
          <a:lstStyle/>
          <a:p>
            <a:r>
              <a:rPr lang="en-US" sz="4000" dirty="0">
                <a:solidFill>
                  <a:srgbClr val="44A679"/>
                </a:solidFill>
                <a:cs typeface="Calibri Light"/>
              </a:rPr>
              <a:t>Welcome and Thank You…</a:t>
            </a:r>
            <a:endParaRPr lang="en-US" sz="4000" dirty="0">
              <a:solidFill>
                <a:srgbClr val="44A679"/>
              </a:solidFill>
            </a:endParaRPr>
          </a:p>
        </p:txBody>
      </p:sp>
      <p:sp>
        <p:nvSpPr>
          <p:cNvPr id="3" name="Content Placeholder 2">
            <a:extLst>
              <a:ext uri="{FF2B5EF4-FFF2-40B4-BE49-F238E27FC236}">
                <a16:creationId xmlns:a16="http://schemas.microsoft.com/office/drawing/2014/main" id="{713A1924-7D12-4C8E-89CC-D60CB2C4F0F3}"/>
              </a:ext>
            </a:extLst>
          </p:cNvPr>
          <p:cNvSpPr>
            <a:spLocks noGrp="1"/>
          </p:cNvSpPr>
          <p:nvPr>
            <p:ph idx="1"/>
          </p:nvPr>
        </p:nvSpPr>
        <p:spPr>
          <a:xfrm>
            <a:off x="677334" y="2160589"/>
            <a:ext cx="8390466" cy="3880773"/>
          </a:xfrm>
        </p:spPr>
        <p:txBody>
          <a:bodyPr vert="horz" lIns="91440" tIns="45720" rIns="91440" bIns="45720" rtlCol="0" anchor="t">
            <a:normAutofit/>
          </a:bodyPr>
          <a:lstStyle/>
          <a:p>
            <a:pPr marL="0" indent="0">
              <a:buNone/>
            </a:pPr>
            <a:endParaRPr lang="en-US" dirty="0">
              <a:cs typeface="Calibri" panose="020F0502020204030204"/>
            </a:endParaRPr>
          </a:p>
          <a:p>
            <a:r>
              <a:rPr lang="en-US" sz="2200" dirty="0">
                <a:solidFill>
                  <a:srgbClr val="304677"/>
                </a:solidFill>
                <a:cs typeface="Calibri" panose="020F0502020204030204"/>
              </a:rPr>
              <a:t>Thank you for your interest and for your participation in the Brazoria County Housing Choice Voucher Program</a:t>
            </a:r>
          </a:p>
          <a:p>
            <a:r>
              <a:rPr lang="en-US" sz="2200" dirty="0">
                <a:solidFill>
                  <a:srgbClr val="304677"/>
                </a:solidFill>
                <a:cs typeface="Calibri" panose="020F0502020204030204"/>
              </a:rPr>
              <a:t>This program cannot work without you and your properties.</a:t>
            </a:r>
          </a:p>
          <a:p>
            <a:r>
              <a:rPr lang="en-US" sz="2200" dirty="0">
                <a:solidFill>
                  <a:srgbClr val="304677"/>
                </a:solidFill>
                <a:cs typeface="Calibri" panose="020F0502020204030204"/>
              </a:rPr>
              <a:t>The goal of today’s presentation is to have you leave with more information than when you arrived, and that you will be excited to join or continue to participate with BCHA!</a:t>
            </a:r>
          </a:p>
        </p:txBody>
      </p:sp>
      <p:sp>
        <p:nvSpPr>
          <p:cNvPr id="4" name="Slide Number Placeholder 3">
            <a:extLst>
              <a:ext uri="{FF2B5EF4-FFF2-40B4-BE49-F238E27FC236}">
                <a16:creationId xmlns:a16="http://schemas.microsoft.com/office/drawing/2014/main" id="{0EAC1DD8-EF8D-4F6F-8B7B-F3C606DBE735}"/>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02628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02F4-88D8-451D-9A4B-1D43D3A4D79C}"/>
              </a:ext>
            </a:extLst>
          </p:cNvPr>
          <p:cNvSpPr>
            <a:spLocks noGrp="1"/>
          </p:cNvSpPr>
          <p:nvPr>
            <p:ph type="title"/>
          </p:nvPr>
        </p:nvSpPr>
        <p:spPr>
          <a:xfrm>
            <a:off x="677334" y="609600"/>
            <a:ext cx="9345440" cy="1320800"/>
          </a:xfrm>
        </p:spPr>
        <p:txBody>
          <a:bodyPr/>
          <a:lstStyle/>
          <a:p>
            <a:r>
              <a:rPr lang="en-US" dirty="0"/>
              <a:t>Rental Increases &amp; Changes to the Utilities</a:t>
            </a:r>
          </a:p>
        </p:txBody>
      </p:sp>
      <p:sp>
        <p:nvSpPr>
          <p:cNvPr id="3" name="Content Placeholder 2">
            <a:extLst>
              <a:ext uri="{FF2B5EF4-FFF2-40B4-BE49-F238E27FC236}">
                <a16:creationId xmlns:a16="http://schemas.microsoft.com/office/drawing/2014/main" id="{41B25EA4-4457-4770-833F-35D185653FE9}"/>
              </a:ext>
            </a:extLst>
          </p:cNvPr>
          <p:cNvSpPr>
            <a:spLocks noGrp="1"/>
          </p:cNvSpPr>
          <p:nvPr>
            <p:ph idx="1"/>
          </p:nvPr>
        </p:nvSpPr>
        <p:spPr>
          <a:xfrm>
            <a:off x="677334" y="1388692"/>
            <a:ext cx="8596668" cy="5320865"/>
          </a:xfrm>
        </p:spPr>
        <p:txBody>
          <a:bodyPr>
            <a:noAutofit/>
          </a:bodyPr>
          <a:lstStyle/>
          <a:p>
            <a:pPr marL="0" indent="0">
              <a:buNone/>
            </a:pPr>
            <a:r>
              <a:rPr lang="en-US" sz="2200" dirty="0">
                <a:solidFill>
                  <a:srgbClr val="304677"/>
                </a:solidFill>
              </a:rPr>
              <a:t>All rental increases and utility changes MUST be submitted to BCHA and the tenant no less than 60 days before the rental amount goes into effect.</a:t>
            </a:r>
          </a:p>
          <a:p>
            <a:r>
              <a:rPr lang="en-US" sz="2200" dirty="0">
                <a:solidFill>
                  <a:srgbClr val="304677"/>
                </a:solidFill>
              </a:rPr>
              <a:t>Email renewal notifications to </a:t>
            </a:r>
            <a:r>
              <a:rPr lang="en-US" sz="2200" dirty="0">
                <a:solidFill>
                  <a:schemeClr val="accent6">
                    <a:lumMod val="75000"/>
                  </a:schemeClr>
                </a:solidFill>
                <a:hlinkClick r:id="rId3">
                  <a:extLst>
                    <a:ext uri="{A12FA001-AC4F-418D-AE19-62706E023703}">
                      <ahyp:hlinkClr xmlns:ahyp="http://schemas.microsoft.com/office/drawing/2018/hyperlinkcolor" val="tx"/>
                    </a:ext>
                  </a:extLst>
                </a:hlinkClick>
              </a:rPr>
              <a:t>BCHA@brazoriacountytx.gov</a:t>
            </a:r>
            <a:endParaRPr lang="en-US" sz="2200" dirty="0">
              <a:solidFill>
                <a:schemeClr val="accent6">
                  <a:lumMod val="75000"/>
                </a:schemeClr>
              </a:solidFill>
            </a:endParaRPr>
          </a:p>
          <a:p>
            <a:r>
              <a:rPr lang="en-US" sz="2200" dirty="0">
                <a:solidFill>
                  <a:srgbClr val="304677"/>
                </a:solidFill>
              </a:rPr>
              <a:t>If renewal notifications are not received timely, the new rental amount will not be effective until 60 days after the renewal is received.</a:t>
            </a:r>
          </a:p>
          <a:p>
            <a:r>
              <a:rPr lang="en-US" sz="2200" dirty="0">
                <a:solidFill>
                  <a:srgbClr val="304677"/>
                </a:solidFill>
              </a:rPr>
              <a:t>All rental increases require a new lease to be signed.  Payments will be held until a new lease is received by BCHA.</a:t>
            </a:r>
          </a:p>
          <a:p>
            <a:r>
              <a:rPr lang="en-US" sz="2200" dirty="0">
                <a:solidFill>
                  <a:srgbClr val="304677"/>
                </a:solidFill>
              </a:rPr>
              <a:t>Rental increases are subject to rent reasonableness requirements.</a:t>
            </a:r>
          </a:p>
          <a:p>
            <a:r>
              <a:rPr lang="en-US" sz="2200" dirty="0">
                <a:solidFill>
                  <a:srgbClr val="304677"/>
                </a:solidFill>
              </a:rPr>
              <a:t>Any changes in the utilities must be reported and a new RTA and HAP contract must be completed</a:t>
            </a:r>
            <a:r>
              <a:rPr lang="en-US" sz="2200" dirty="0"/>
              <a:t>.</a:t>
            </a:r>
          </a:p>
        </p:txBody>
      </p:sp>
      <p:sp>
        <p:nvSpPr>
          <p:cNvPr id="4" name="Slide Number Placeholder 3">
            <a:extLst>
              <a:ext uri="{FF2B5EF4-FFF2-40B4-BE49-F238E27FC236}">
                <a16:creationId xmlns:a16="http://schemas.microsoft.com/office/drawing/2014/main" id="{FD8BE205-2880-4951-B3FD-681C4F90172D}"/>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2795348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AAD-38D0-4BF4-90E5-B88221D88E1C}"/>
              </a:ext>
            </a:extLst>
          </p:cNvPr>
          <p:cNvSpPr>
            <a:spLocks noGrp="1"/>
          </p:cNvSpPr>
          <p:nvPr>
            <p:ph type="title"/>
          </p:nvPr>
        </p:nvSpPr>
        <p:spPr>
          <a:xfrm>
            <a:off x="677334" y="609600"/>
            <a:ext cx="8923866" cy="1023257"/>
          </a:xfrm>
        </p:spPr>
        <p:txBody>
          <a:bodyPr>
            <a:normAutofit/>
          </a:bodyPr>
          <a:lstStyle/>
          <a:p>
            <a:r>
              <a:rPr lang="en-US" sz="4000" dirty="0">
                <a:solidFill>
                  <a:srgbClr val="3E986F"/>
                </a:solidFill>
              </a:rPr>
              <a:t>Owner/Management Changes</a:t>
            </a:r>
          </a:p>
        </p:txBody>
      </p:sp>
      <p:sp>
        <p:nvSpPr>
          <p:cNvPr id="3" name="Content Placeholder 2">
            <a:extLst>
              <a:ext uri="{FF2B5EF4-FFF2-40B4-BE49-F238E27FC236}">
                <a16:creationId xmlns:a16="http://schemas.microsoft.com/office/drawing/2014/main" id="{2FFCA1B5-4486-4BDB-9A26-35E1B83A7707}"/>
              </a:ext>
            </a:extLst>
          </p:cNvPr>
          <p:cNvSpPr>
            <a:spLocks noGrp="1"/>
          </p:cNvSpPr>
          <p:nvPr>
            <p:ph idx="1"/>
          </p:nvPr>
        </p:nvSpPr>
        <p:spPr>
          <a:xfrm>
            <a:off x="579363" y="1632857"/>
            <a:ext cx="8596668" cy="3880773"/>
          </a:xfrm>
        </p:spPr>
        <p:txBody>
          <a:bodyPr>
            <a:normAutofit/>
          </a:bodyPr>
          <a:lstStyle/>
          <a:p>
            <a:pPr marL="0" indent="0">
              <a:buNone/>
            </a:pPr>
            <a:r>
              <a:rPr lang="en-US" sz="2200" i="1" dirty="0">
                <a:solidFill>
                  <a:srgbClr val="304677"/>
                </a:solidFill>
              </a:rPr>
              <a:t>Report all changes in Management or Ownership as soon as possible in order to prevent interruption of the HAP payment.</a:t>
            </a:r>
          </a:p>
          <a:p>
            <a:r>
              <a:rPr lang="en-US" sz="2200" i="1" dirty="0">
                <a:solidFill>
                  <a:srgbClr val="304677"/>
                </a:solidFill>
              </a:rPr>
              <a:t>This will help facilitate the proper Owner/Management Company is paid the rent timely. </a:t>
            </a:r>
          </a:p>
          <a:p>
            <a:r>
              <a:rPr lang="en-US" sz="2200" i="1" dirty="0">
                <a:solidFill>
                  <a:srgbClr val="304677"/>
                </a:solidFill>
              </a:rPr>
              <a:t>Income documents at the end of the year are correct.</a:t>
            </a:r>
          </a:p>
          <a:p>
            <a:r>
              <a:rPr lang="en-US" sz="2200" i="1" dirty="0">
                <a:solidFill>
                  <a:srgbClr val="304677"/>
                </a:solidFill>
              </a:rPr>
              <a:t>Not all changes in Management will require new documentation.</a:t>
            </a:r>
          </a:p>
        </p:txBody>
      </p:sp>
      <p:sp>
        <p:nvSpPr>
          <p:cNvPr id="4" name="Slide Number Placeholder 3">
            <a:extLst>
              <a:ext uri="{FF2B5EF4-FFF2-40B4-BE49-F238E27FC236}">
                <a16:creationId xmlns:a16="http://schemas.microsoft.com/office/drawing/2014/main" id="{12B2F734-CC9C-4E49-A268-BC93782C3520}"/>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40503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2023-04F2-4BCE-A36F-3A7E7889E117}"/>
              </a:ext>
            </a:extLst>
          </p:cNvPr>
          <p:cNvSpPr>
            <a:spLocks noGrp="1"/>
          </p:cNvSpPr>
          <p:nvPr>
            <p:ph type="title"/>
          </p:nvPr>
        </p:nvSpPr>
        <p:spPr>
          <a:xfrm>
            <a:off x="599840" y="550332"/>
            <a:ext cx="4009515" cy="1115482"/>
          </a:xfrm>
        </p:spPr>
        <p:txBody>
          <a:bodyPr>
            <a:noAutofit/>
          </a:bodyPr>
          <a:lstStyle/>
          <a:p>
            <a:r>
              <a:rPr lang="en-US" sz="4000" dirty="0">
                <a:solidFill>
                  <a:srgbClr val="3E986F"/>
                </a:solidFill>
              </a:rPr>
              <a:t>Tenancy Addendum</a:t>
            </a:r>
          </a:p>
        </p:txBody>
      </p:sp>
      <p:pic>
        <p:nvPicPr>
          <p:cNvPr id="6" name="Content Placeholder 5" descr="Tenancy Addendum. ">
            <a:extLst>
              <a:ext uri="{FF2B5EF4-FFF2-40B4-BE49-F238E27FC236}">
                <a16:creationId xmlns:a16="http://schemas.microsoft.com/office/drawing/2014/main" id="{23356262-FBFF-4634-9623-7EE0B4AE0E69}"/>
              </a:ext>
            </a:extLst>
          </p:cNvPr>
          <p:cNvPicPr>
            <a:picLocks noGrp="1" noChangeAspect="1"/>
          </p:cNvPicPr>
          <p:nvPr>
            <p:ph idx="1"/>
          </p:nvPr>
        </p:nvPicPr>
        <p:blipFill>
          <a:blip r:embed="rId3"/>
          <a:stretch>
            <a:fillRect/>
          </a:stretch>
        </p:blipFill>
        <p:spPr>
          <a:xfrm>
            <a:off x="4840716" y="514350"/>
            <a:ext cx="4353655" cy="5527675"/>
          </a:xfrm>
          <a:ln>
            <a:solidFill>
              <a:schemeClr val="tx1"/>
            </a:solidFill>
          </a:ln>
        </p:spPr>
      </p:pic>
      <p:sp>
        <p:nvSpPr>
          <p:cNvPr id="4" name="Text Placeholder 3">
            <a:extLst>
              <a:ext uri="{FF2B5EF4-FFF2-40B4-BE49-F238E27FC236}">
                <a16:creationId xmlns:a16="http://schemas.microsoft.com/office/drawing/2014/main" id="{02EB1762-CB26-4C06-A8A5-506C791B8011}"/>
              </a:ext>
            </a:extLst>
          </p:cNvPr>
          <p:cNvSpPr>
            <a:spLocks noGrp="1"/>
          </p:cNvSpPr>
          <p:nvPr>
            <p:ph type="body" sz="half" idx="2"/>
          </p:nvPr>
        </p:nvSpPr>
        <p:spPr/>
        <p:txBody>
          <a:bodyPr>
            <a:normAutofit/>
          </a:bodyPr>
          <a:lstStyle/>
          <a:p>
            <a:r>
              <a:rPr lang="en-US" sz="2200" dirty="0">
                <a:solidFill>
                  <a:srgbClr val="304677"/>
                </a:solidFill>
              </a:rPr>
              <a:t>The Tenancy Addendum is a standard HUD form that is attached to the Lease between the Landlord and the Tenant which details the program rules.</a:t>
            </a:r>
          </a:p>
        </p:txBody>
      </p:sp>
      <p:sp>
        <p:nvSpPr>
          <p:cNvPr id="3" name="Slide Number Placeholder 2">
            <a:extLst>
              <a:ext uri="{FF2B5EF4-FFF2-40B4-BE49-F238E27FC236}">
                <a16:creationId xmlns:a16="http://schemas.microsoft.com/office/drawing/2014/main" id="{BE8C9589-2A01-45DE-A38B-56759B0D124C}"/>
              </a:ext>
            </a:extLst>
          </p:cNvPr>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210077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BD70-1EB9-4337-B58B-6850B23D2B90}"/>
              </a:ext>
            </a:extLst>
          </p:cNvPr>
          <p:cNvSpPr>
            <a:spLocks noGrp="1"/>
          </p:cNvSpPr>
          <p:nvPr>
            <p:ph type="title"/>
          </p:nvPr>
        </p:nvSpPr>
        <p:spPr>
          <a:xfrm>
            <a:off x="677334" y="467096"/>
            <a:ext cx="8596668" cy="1320800"/>
          </a:xfrm>
        </p:spPr>
        <p:txBody>
          <a:bodyPr/>
          <a:lstStyle/>
          <a:p>
            <a:r>
              <a:rPr lang="en-US" dirty="0"/>
              <a:t>Key Points</a:t>
            </a:r>
          </a:p>
        </p:txBody>
      </p:sp>
      <p:sp>
        <p:nvSpPr>
          <p:cNvPr id="3" name="Content Placeholder 2">
            <a:extLst>
              <a:ext uri="{FF2B5EF4-FFF2-40B4-BE49-F238E27FC236}">
                <a16:creationId xmlns:a16="http://schemas.microsoft.com/office/drawing/2014/main" id="{44A48001-31E3-47C1-BA46-E4A38BEBEFC9}"/>
              </a:ext>
            </a:extLst>
          </p:cNvPr>
          <p:cNvSpPr>
            <a:spLocks noGrp="1"/>
          </p:cNvSpPr>
          <p:nvPr>
            <p:ph idx="1"/>
          </p:nvPr>
        </p:nvSpPr>
        <p:spPr>
          <a:xfrm>
            <a:off x="677333" y="1127496"/>
            <a:ext cx="9084183" cy="5498935"/>
          </a:xfrm>
        </p:spPr>
        <p:txBody>
          <a:bodyPr>
            <a:normAutofit/>
          </a:bodyPr>
          <a:lstStyle/>
          <a:p>
            <a:r>
              <a:rPr lang="en-US" dirty="0">
                <a:solidFill>
                  <a:srgbClr val="304677"/>
                </a:solidFill>
              </a:rPr>
              <a:t>The tenant shall have the right to enforce the tenancy addendum against the owner.  If there is any conflict between the tenancy addendum and any other provisions of the lease, the language of the tenancy addendum shall control.</a:t>
            </a:r>
          </a:p>
          <a:p>
            <a:r>
              <a:rPr lang="en-US" dirty="0">
                <a:solidFill>
                  <a:srgbClr val="304677"/>
                </a:solidFill>
              </a:rPr>
              <a:t>Composition of the household must be approved by BCHA.  The family must report any birth, adoption, or court-awarded custody of a child.  Other members may not be added to the lease without the approval of BCHA.</a:t>
            </a:r>
          </a:p>
          <a:p>
            <a:r>
              <a:rPr lang="en-US" dirty="0">
                <a:solidFill>
                  <a:srgbClr val="304677"/>
                </a:solidFill>
              </a:rPr>
              <a:t>Changes in the rent to owner shall be determined by the provisions of the lease. HOWEVER, the owner may not raise the rent during the initial term of the lease.</a:t>
            </a:r>
          </a:p>
          <a:p>
            <a:r>
              <a:rPr lang="en-US" dirty="0">
                <a:solidFill>
                  <a:srgbClr val="304677"/>
                </a:solidFill>
              </a:rPr>
              <a:t>The tenant is not responsible for the Housing Authority’s portion.  Failure to pay the housing assistance payment is not a violation of the lease.  The owner may not terminate the tenancy for nonpayment of the PHA housing assistance payment nor charge the tenant late fees on the Housing Authority’s portion.</a:t>
            </a:r>
          </a:p>
          <a:p>
            <a:r>
              <a:rPr lang="en-US" dirty="0">
                <a:solidFill>
                  <a:srgbClr val="304677"/>
                </a:solidFill>
              </a:rPr>
              <a:t>Owner must maintain the unit and premises in accordance with Housing Quality Standards.</a:t>
            </a:r>
          </a:p>
          <a:p>
            <a:r>
              <a:rPr lang="en-US" dirty="0">
                <a:solidFill>
                  <a:srgbClr val="304677"/>
                </a:solidFill>
              </a:rPr>
              <a:t>Owner may terminate the tenancy in accordance with the lease or good cause, and give a 90 day notice to the tenant.</a:t>
            </a:r>
          </a:p>
        </p:txBody>
      </p:sp>
      <p:sp>
        <p:nvSpPr>
          <p:cNvPr id="4" name="Slide Number Placeholder 3">
            <a:extLst>
              <a:ext uri="{FF2B5EF4-FFF2-40B4-BE49-F238E27FC236}">
                <a16:creationId xmlns:a16="http://schemas.microsoft.com/office/drawing/2014/main" id="{AA57BCBA-C9EE-4F18-8EEE-41C779C98D79}"/>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637570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701D-510F-4202-9ACA-6E57F1D89A5B}"/>
              </a:ext>
            </a:extLst>
          </p:cNvPr>
          <p:cNvSpPr>
            <a:spLocks noGrp="1"/>
          </p:cNvSpPr>
          <p:nvPr>
            <p:ph type="title"/>
          </p:nvPr>
        </p:nvSpPr>
        <p:spPr>
          <a:xfrm>
            <a:off x="677334" y="609600"/>
            <a:ext cx="5964098" cy="1002632"/>
          </a:xfrm>
        </p:spPr>
        <p:txBody>
          <a:bodyPr>
            <a:normAutofit fontScale="90000"/>
          </a:bodyPr>
          <a:lstStyle/>
          <a:p>
            <a:r>
              <a:rPr lang="en-US" sz="4400" dirty="0">
                <a:solidFill>
                  <a:srgbClr val="3E986F"/>
                </a:solidFill>
                <a:cs typeface="Calibri Light"/>
              </a:rPr>
              <a:t>Inspections</a:t>
            </a:r>
            <a:br>
              <a:rPr lang="en-US" dirty="0">
                <a:cs typeface="Calibri Light"/>
              </a:rPr>
            </a:br>
            <a:endParaRPr lang="en-US" sz="2800" dirty="0">
              <a:solidFill>
                <a:schemeClr val="accent2">
                  <a:lumMod val="50000"/>
                </a:schemeClr>
              </a:solidFill>
            </a:endParaRPr>
          </a:p>
        </p:txBody>
      </p:sp>
      <p:sp>
        <p:nvSpPr>
          <p:cNvPr id="5" name="Content Placeholder 4">
            <a:extLst>
              <a:ext uri="{FF2B5EF4-FFF2-40B4-BE49-F238E27FC236}">
                <a16:creationId xmlns:a16="http://schemas.microsoft.com/office/drawing/2014/main" id="{F633A238-247E-45D1-AADD-8A971994B754}"/>
              </a:ext>
            </a:extLst>
          </p:cNvPr>
          <p:cNvSpPr>
            <a:spLocks noGrp="1"/>
          </p:cNvSpPr>
          <p:nvPr>
            <p:ph idx="1"/>
          </p:nvPr>
        </p:nvSpPr>
        <p:spPr>
          <a:xfrm>
            <a:off x="677334" y="2415372"/>
            <a:ext cx="10181843" cy="3086099"/>
          </a:xfrm>
        </p:spPr>
        <p:txBody>
          <a:bodyPr numCol="2">
            <a:noAutofit/>
          </a:bodyPr>
          <a:lstStyle/>
          <a:p>
            <a:pPr>
              <a:buClr>
                <a:srgbClr val="689726"/>
              </a:buClr>
              <a:buFont typeface="Arial" panose="020B0604020202020204" pitchFamily="34" charset="0"/>
              <a:buChar char="•"/>
            </a:pPr>
            <a:r>
              <a:rPr lang="en-US" sz="2000" dirty="0">
                <a:solidFill>
                  <a:srgbClr val="3E986F"/>
                </a:solidFill>
              </a:rPr>
              <a:t>Sanitary facilities</a:t>
            </a:r>
          </a:p>
          <a:p>
            <a:pPr>
              <a:buClr>
                <a:srgbClr val="689726"/>
              </a:buClr>
              <a:buFont typeface="Arial" panose="020B0604020202020204" pitchFamily="34" charset="0"/>
              <a:buChar char="•"/>
              <a:tabLst>
                <a:tab pos="4797425" algn="l"/>
              </a:tabLst>
            </a:pPr>
            <a:r>
              <a:rPr lang="en-US" sz="2000" dirty="0">
                <a:solidFill>
                  <a:srgbClr val="3E986F"/>
                </a:solidFill>
              </a:rPr>
              <a:t>Food Preparation and refuse disposal</a:t>
            </a:r>
          </a:p>
          <a:p>
            <a:pPr>
              <a:buClr>
                <a:srgbClr val="689726"/>
              </a:buClr>
              <a:buFont typeface="Arial" panose="020B0604020202020204" pitchFamily="34" charset="0"/>
              <a:buChar char="•"/>
            </a:pPr>
            <a:r>
              <a:rPr lang="en-US" sz="2000" dirty="0">
                <a:solidFill>
                  <a:srgbClr val="3E986F"/>
                </a:solidFill>
              </a:rPr>
              <a:t>Space and security</a:t>
            </a:r>
          </a:p>
          <a:p>
            <a:pPr>
              <a:buClr>
                <a:srgbClr val="689726"/>
              </a:buClr>
              <a:buFont typeface="Arial" panose="020B0604020202020204" pitchFamily="34" charset="0"/>
              <a:buChar char="•"/>
            </a:pPr>
            <a:r>
              <a:rPr lang="en-US" sz="2000" dirty="0">
                <a:solidFill>
                  <a:srgbClr val="3E986F"/>
                </a:solidFill>
              </a:rPr>
              <a:t>Thermal Environment</a:t>
            </a:r>
          </a:p>
          <a:p>
            <a:pPr>
              <a:buClr>
                <a:srgbClr val="689726"/>
              </a:buClr>
              <a:buFont typeface="Arial" panose="020B0604020202020204" pitchFamily="34" charset="0"/>
              <a:buChar char="•"/>
            </a:pPr>
            <a:r>
              <a:rPr lang="en-US" sz="2000" dirty="0">
                <a:solidFill>
                  <a:srgbClr val="3E986F"/>
                </a:solidFill>
              </a:rPr>
              <a:t>Illumination and electricity</a:t>
            </a:r>
          </a:p>
          <a:p>
            <a:pPr>
              <a:buClr>
                <a:srgbClr val="689726"/>
              </a:buClr>
              <a:buFont typeface="Arial" panose="020B0604020202020204" pitchFamily="34" charset="0"/>
              <a:buChar char="•"/>
            </a:pPr>
            <a:r>
              <a:rPr lang="en-US" sz="2000" dirty="0">
                <a:solidFill>
                  <a:srgbClr val="3E986F"/>
                </a:solidFill>
              </a:rPr>
              <a:t>Structure and materials</a:t>
            </a:r>
          </a:p>
          <a:p>
            <a:pPr marL="463550">
              <a:buClr>
                <a:srgbClr val="689726"/>
              </a:buClr>
              <a:buFont typeface="Arial" panose="020B0604020202020204" pitchFamily="34" charset="0"/>
              <a:buChar char="•"/>
            </a:pPr>
            <a:r>
              <a:rPr lang="en-US" sz="2000" dirty="0">
                <a:solidFill>
                  <a:srgbClr val="3E986F"/>
                </a:solidFill>
              </a:rPr>
              <a:t>Interior air quality</a:t>
            </a:r>
          </a:p>
          <a:p>
            <a:pPr marL="463550">
              <a:buClr>
                <a:srgbClr val="689726"/>
              </a:buClr>
              <a:buFont typeface="Arial" panose="020B0604020202020204" pitchFamily="34" charset="0"/>
              <a:buChar char="•"/>
            </a:pPr>
            <a:r>
              <a:rPr lang="en-US" sz="2000" dirty="0">
                <a:solidFill>
                  <a:srgbClr val="3E986F"/>
                </a:solidFill>
              </a:rPr>
              <a:t>Water Supply</a:t>
            </a:r>
          </a:p>
          <a:p>
            <a:pPr marL="463550">
              <a:buClr>
                <a:srgbClr val="689726"/>
              </a:buClr>
              <a:buFont typeface="Arial" panose="020B0604020202020204" pitchFamily="34" charset="0"/>
              <a:buChar char="•"/>
            </a:pPr>
            <a:r>
              <a:rPr lang="en-US" sz="2000" dirty="0">
                <a:solidFill>
                  <a:srgbClr val="3E986F"/>
                </a:solidFill>
              </a:rPr>
              <a:t>Lead-based pain</a:t>
            </a:r>
          </a:p>
          <a:p>
            <a:pPr marL="463550">
              <a:buClr>
                <a:srgbClr val="689726"/>
              </a:buClr>
              <a:buFont typeface="Arial" panose="020B0604020202020204" pitchFamily="34" charset="0"/>
              <a:buChar char="•"/>
            </a:pPr>
            <a:r>
              <a:rPr lang="en-US" sz="2000" dirty="0">
                <a:solidFill>
                  <a:srgbClr val="3E986F"/>
                </a:solidFill>
              </a:rPr>
              <a:t>Site and neighborhood</a:t>
            </a:r>
          </a:p>
          <a:p>
            <a:pPr marL="463550">
              <a:buClr>
                <a:srgbClr val="689726"/>
              </a:buClr>
              <a:buFont typeface="Arial" panose="020B0604020202020204" pitchFamily="34" charset="0"/>
              <a:buChar char="•"/>
            </a:pPr>
            <a:r>
              <a:rPr lang="en-US" sz="2000" dirty="0">
                <a:solidFill>
                  <a:srgbClr val="3E986F"/>
                </a:solidFill>
              </a:rPr>
              <a:t>Sanitary Conditions</a:t>
            </a:r>
          </a:p>
          <a:p>
            <a:pPr marL="463550">
              <a:buClr>
                <a:srgbClr val="689726"/>
              </a:buClr>
              <a:buFont typeface="Arial" panose="020B0604020202020204" pitchFamily="34" charset="0"/>
              <a:buChar char="•"/>
            </a:pPr>
            <a:r>
              <a:rPr lang="en-US" sz="2000" dirty="0">
                <a:solidFill>
                  <a:srgbClr val="3E986F"/>
                </a:solidFill>
              </a:rPr>
              <a:t>Smoke detectors</a:t>
            </a:r>
          </a:p>
        </p:txBody>
      </p:sp>
      <p:sp>
        <p:nvSpPr>
          <p:cNvPr id="6" name="Slide Number Placeholder 5">
            <a:extLst>
              <a:ext uri="{FF2B5EF4-FFF2-40B4-BE49-F238E27FC236}">
                <a16:creationId xmlns:a16="http://schemas.microsoft.com/office/drawing/2014/main" id="{D76B859C-AD0D-4258-9067-CAE97A63ABD0}"/>
              </a:ext>
            </a:extLst>
          </p:cNvPr>
          <p:cNvSpPr>
            <a:spLocks noGrp="1"/>
          </p:cNvSpPr>
          <p:nvPr>
            <p:ph type="sldNum" sz="quarter" idx="12"/>
          </p:nvPr>
        </p:nvSpPr>
        <p:spPr/>
        <p:txBody>
          <a:bodyPr/>
          <a:lstStyle/>
          <a:p>
            <a:fld id="{330EA680-D336-4FF7-8B7A-9848BB0A1C32}" type="slidenum">
              <a:rPr lang="en-US" smtClean="0"/>
              <a:t>34</a:t>
            </a:fld>
            <a:endParaRPr lang="en-US"/>
          </a:p>
        </p:txBody>
      </p:sp>
      <p:sp>
        <p:nvSpPr>
          <p:cNvPr id="3" name="TextBox 2">
            <a:extLst>
              <a:ext uri="{FF2B5EF4-FFF2-40B4-BE49-F238E27FC236}">
                <a16:creationId xmlns:a16="http://schemas.microsoft.com/office/drawing/2014/main" id="{4FAF6445-78D5-495C-952F-5BE3148622BF}"/>
              </a:ext>
            </a:extLst>
          </p:cNvPr>
          <p:cNvSpPr txBox="1"/>
          <p:nvPr/>
        </p:nvSpPr>
        <p:spPr>
          <a:xfrm>
            <a:off x="524256" y="1399709"/>
            <a:ext cx="8461248" cy="1015663"/>
          </a:xfrm>
          <a:prstGeom prst="rect">
            <a:avLst/>
          </a:prstGeom>
          <a:noFill/>
        </p:spPr>
        <p:txBody>
          <a:bodyPr wrap="square" rtlCol="0">
            <a:spAutoFit/>
          </a:bodyPr>
          <a:lstStyle/>
          <a:p>
            <a:pPr marL="0" indent="0">
              <a:buNone/>
            </a:pPr>
            <a:r>
              <a:rPr lang="en-US" sz="2000" dirty="0">
                <a:solidFill>
                  <a:srgbClr val="304677"/>
                </a:solidFill>
              </a:rPr>
              <a:t>An Inspector will conduct an Inspection to ensure that HUD inspection standards are met.  All housing units with HCV Tenants must meet the following thirteen (13) HQS Performance requirements*</a:t>
            </a:r>
          </a:p>
        </p:txBody>
      </p:sp>
      <p:sp>
        <p:nvSpPr>
          <p:cNvPr id="4" name="TextBox 3">
            <a:extLst>
              <a:ext uri="{FF2B5EF4-FFF2-40B4-BE49-F238E27FC236}">
                <a16:creationId xmlns:a16="http://schemas.microsoft.com/office/drawing/2014/main" id="{36E66E95-C8CE-43F7-82E6-FF4F0DB25A37}"/>
              </a:ext>
            </a:extLst>
          </p:cNvPr>
          <p:cNvSpPr txBox="1"/>
          <p:nvPr/>
        </p:nvSpPr>
        <p:spPr>
          <a:xfrm>
            <a:off x="524256" y="5589061"/>
            <a:ext cx="8819170" cy="830997"/>
          </a:xfrm>
          <a:prstGeom prst="rect">
            <a:avLst/>
          </a:prstGeom>
          <a:noFill/>
        </p:spPr>
        <p:txBody>
          <a:bodyPr wrap="square" rtlCol="0">
            <a:spAutoFit/>
          </a:bodyPr>
          <a:lstStyle/>
          <a:p>
            <a:r>
              <a:rPr lang="en-US" sz="1600" dirty="0">
                <a:solidFill>
                  <a:srgbClr val="304677"/>
                </a:solidFill>
              </a:rPr>
              <a:t>*HUD is currently piloting new inspection standards called NSPIRE. The NSPIRE model prioritizes health, safety and functional defects over appearance. When implemented, these standards would be used beginning October 1, 2025.</a:t>
            </a:r>
          </a:p>
        </p:txBody>
      </p:sp>
    </p:spTree>
    <p:extLst>
      <p:ext uri="{BB962C8B-B14F-4D97-AF65-F5344CB8AC3E}">
        <p14:creationId xmlns:p14="http://schemas.microsoft.com/office/powerpoint/2010/main" val="3882474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29EA-4965-49C5-AF8C-517B60B1F48F}"/>
              </a:ext>
            </a:extLst>
          </p:cNvPr>
          <p:cNvSpPr>
            <a:spLocks noGrp="1"/>
          </p:cNvSpPr>
          <p:nvPr>
            <p:ph type="title"/>
          </p:nvPr>
        </p:nvSpPr>
        <p:spPr/>
        <p:txBody>
          <a:bodyPr/>
          <a:lstStyle/>
          <a:p>
            <a:r>
              <a:rPr lang="en-US" dirty="0"/>
              <a:t>Inspection Protocols</a:t>
            </a:r>
          </a:p>
        </p:txBody>
      </p:sp>
      <p:sp>
        <p:nvSpPr>
          <p:cNvPr id="3" name="Content Placeholder 2">
            <a:extLst>
              <a:ext uri="{FF2B5EF4-FFF2-40B4-BE49-F238E27FC236}">
                <a16:creationId xmlns:a16="http://schemas.microsoft.com/office/drawing/2014/main" id="{EDBA6A7D-C32B-44C2-A6E5-B3FB4624A7DC}"/>
              </a:ext>
            </a:extLst>
          </p:cNvPr>
          <p:cNvSpPr>
            <a:spLocks noGrp="1"/>
          </p:cNvSpPr>
          <p:nvPr>
            <p:ph idx="1"/>
          </p:nvPr>
        </p:nvSpPr>
        <p:spPr>
          <a:xfrm>
            <a:off x="677333" y="1246910"/>
            <a:ext cx="9357315" cy="5001490"/>
          </a:xfrm>
        </p:spPr>
        <p:txBody>
          <a:bodyPr>
            <a:noAutofit/>
          </a:bodyPr>
          <a:lstStyle/>
          <a:p>
            <a:pPr marL="0" indent="0">
              <a:buNone/>
            </a:pPr>
            <a:r>
              <a:rPr lang="en-US" sz="2000" dirty="0">
                <a:solidFill>
                  <a:srgbClr val="304677"/>
                </a:solidFill>
              </a:rPr>
              <a:t>New Units – </a:t>
            </a:r>
          </a:p>
          <a:p>
            <a:r>
              <a:rPr lang="en-US" sz="2000" dirty="0">
                <a:solidFill>
                  <a:srgbClr val="304677"/>
                </a:solidFill>
              </a:rPr>
              <a:t>BCHA will not schedule an inspection until the tenant has passed all compliance review.</a:t>
            </a:r>
          </a:p>
          <a:p>
            <a:r>
              <a:rPr lang="en-US" sz="2000" dirty="0">
                <a:solidFill>
                  <a:srgbClr val="304677"/>
                </a:solidFill>
              </a:rPr>
              <a:t>The inspection will be scheduled per the RTA’s “date unit ready for inspection”.  If the unit fails, BCHA will NOT schedule a follow-up inspection</a:t>
            </a:r>
            <a:r>
              <a:rPr lang="en-US" sz="2000" dirty="0"/>
              <a:t>.  </a:t>
            </a:r>
            <a:r>
              <a:rPr lang="en-US" sz="2000" dirty="0">
                <a:solidFill>
                  <a:srgbClr val="304677"/>
                </a:solidFill>
              </a:rPr>
              <a:t>It is up to the landlord to call for a re-inspections</a:t>
            </a:r>
          </a:p>
          <a:p>
            <a:r>
              <a:rPr lang="en-US" sz="2000" dirty="0">
                <a:solidFill>
                  <a:srgbClr val="304677"/>
                </a:solidFill>
              </a:rPr>
              <a:t>Unit must pass within 30 days or 3 inspections.</a:t>
            </a:r>
          </a:p>
          <a:p>
            <a:r>
              <a:rPr lang="en-US" sz="2000" dirty="0">
                <a:solidFill>
                  <a:srgbClr val="304677"/>
                </a:solidFill>
              </a:rPr>
              <a:t>Tenant cannot move-in until the first of the following month of the passed inspection.</a:t>
            </a:r>
          </a:p>
        </p:txBody>
      </p:sp>
      <p:sp>
        <p:nvSpPr>
          <p:cNvPr id="4" name="Slide Number Placeholder 3">
            <a:extLst>
              <a:ext uri="{FF2B5EF4-FFF2-40B4-BE49-F238E27FC236}">
                <a16:creationId xmlns:a16="http://schemas.microsoft.com/office/drawing/2014/main" id="{F5C19156-34F5-4205-8325-357EB5021D37}"/>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141826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926A-216F-4060-958E-405C5895033B}"/>
              </a:ext>
            </a:extLst>
          </p:cNvPr>
          <p:cNvSpPr>
            <a:spLocks noGrp="1"/>
          </p:cNvSpPr>
          <p:nvPr>
            <p:ph type="title"/>
          </p:nvPr>
        </p:nvSpPr>
        <p:spPr>
          <a:xfrm>
            <a:off x="677334" y="609600"/>
            <a:ext cx="8596668" cy="910442"/>
          </a:xfrm>
        </p:spPr>
        <p:txBody>
          <a:bodyPr/>
          <a:lstStyle/>
          <a:p>
            <a:r>
              <a:rPr lang="en-US" dirty="0"/>
              <a:t>Inspection Protocols – </a:t>
            </a:r>
            <a:r>
              <a:rPr lang="en-US" dirty="0" err="1"/>
              <a:t>con’t</a:t>
            </a:r>
            <a:endParaRPr lang="en-US" dirty="0"/>
          </a:p>
        </p:txBody>
      </p:sp>
      <p:sp>
        <p:nvSpPr>
          <p:cNvPr id="3" name="Content Placeholder 2">
            <a:extLst>
              <a:ext uri="{FF2B5EF4-FFF2-40B4-BE49-F238E27FC236}">
                <a16:creationId xmlns:a16="http://schemas.microsoft.com/office/drawing/2014/main" id="{9E3BD37F-65B9-41A9-AD8D-C5BE8338624A}"/>
              </a:ext>
            </a:extLst>
          </p:cNvPr>
          <p:cNvSpPr>
            <a:spLocks noGrp="1"/>
          </p:cNvSpPr>
          <p:nvPr>
            <p:ph idx="1"/>
          </p:nvPr>
        </p:nvSpPr>
        <p:spPr>
          <a:xfrm>
            <a:off x="677334" y="1520042"/>
            <a:ext cx="9416692" cy="4904509"/>
          </a:xfrm>
        </p:spPr>
        <p:txBody>
          <a:bodyPr>
            <a:normAutofit/>
          </a:bodyPr>
          <a:lstStyle/>
          <a:p>
            <a:pPr marL="0" indent="0">
              <a:buNone/>
            </a:pPr>
            <a:r>
              <a:rPr lang="en-US" sz="2000" dirty="0">
                <a:solidFill>
                  <a:srgbClr val="304677"/>
                </a:solidFill>
              </a:rPr>
              <a:t>Annual Inspections – </a:t>
            </a:r>
          </a:p>
          <a:p>
            <a:r>
              <a:rPr lang="en-US" sz="2000" dirty="0">
                <a:solidFill>
                  <a:srgbClr val="304677"/>
                </a:solidFill>
              </a:rPr>
              <a:t>BCHA schedules the annual inspection for approx. 10 months from the previous initial inspection date*.</a:t>
            </a:r>
          </a:p>
          <a:p>
            <a:r>
              <a:rPr lang="en-US" sz="2000" dirty="0">
                <a:solidFill>
                  <a:srgbClr val="304677"/>
                </a:solidFill>
              </a:rPr>
              <a:t>If the unit fails, BCHA will schedule the re-inspection for 2 weeks. </a:t>
            </a:r>
          </a:p>
          <a:p>
            <a:r>
              <a:rPr lang="en-US" sz="2000" dirty="0">
                <a:solidFill>
                  <a:srgbClr val="304677"/>
                </a:solidFill>
              </a:rPr>
              <a:t>We will only schedule the 2</a:t>
            </a:r>
            <a:r>
              <a:rPr lang="en-US" sz="2000" baseline="30000" dirty="0">
                <a:solidFill>
                  <a:srgbClr val="304677"/>
                </a:solidFill>
              </a:rPr>
              <a:t>nd</a:t>
            </a:r>
            <a:r>
              <a:rPr lang="en-US" sz="2000" dirty="0">
                <a:solidFill>
                  <a:srgbClr val="304677"/>
                </a:solidFill>
              </a:rPr>
              <a:t> inspection.  Any subsequent inspections the landlord must email when repairs are completed.</a:t>
            </a:r>
          </a:p>
          <a:p>
            <a:pPr marL="0" indent="0">
              <a:buNone/>
            </a:pPr>
            <a:r>
              <a:rPr lang="en-US" sz="2000" dirty="0">
                <a:solidFill>
                  <a:srgbClr val="304677"/>
                </a:solidFill>
              </a:rPr>
              <a:t>*Note - If a tenant is zero HAP, yes, they are still a participant and the unit must be inspected.</a:t>
            </a:r>
          </a:p>
          <a:p>
            <a:pPr marL="0" indent="0">
              <a:buNone/>
            </a:pPr>
            <a:r>
              <a:rPr lang="en-US" sz="2000" dirty="0">
                <a:solidFill>
                  <a:srgbClr val="304677"/>
                </a:solidFill>
              </a:rPr>
              <a:t>It is up to the owner/landlord to determine if the repairs will be completed by the re-inspection date or call and cancel the inspection for a later time.</a:t>
            </a:r>
          </a:p>
          <a:p>
            <a:pPr marL="0" indent="0">
              <a:buNone/>
            </a:pPr>
            <a:r>
              <a:rPr lang="en-US" sz="2000" dirty="0">
                <a:solidFill>
                  <a:srgbClr val="304677"/>
                </a:solidFill>
              </a:rPr>
              <a:t>If there are delays in getting parts to complete the repair, a request for an extension must be made prior to the unit going into abatement.</a:t>
            </a:r>
          </a:p>
          <a:p>
            <a:endParaRPr lang="en-US" dirty="0"/>
          </a:p>
        </p:txBody>
      </p:sp>
      <p:sp>
        <p:nvSpPr>
          <p:cNvPr id="4" name="Slide Number Placeholder 3">
            <a:extLst>
              <a:ext uri="{FF2B5EF4-FFF2-40B4-BE49-F238E27FC236}">
                <a16:creationId xmlns:a16="http://schemas.microsoft.com/office/drawing/2014/main" id="{4D6F61BF-5E96-4C6B-99A6-9F36B4C3D111}"/>
              </a:ext>
            </a:extLst>
          </p:cNvPr>
          <p:cNvSpPr>
            <a:spLocks noGrp="1"/>
          </p:cNvSpPr>
          <p:nvPr>
            <p:ph type="sldNum" sz="quarter" idx="12"/>
          </p:nvPr>
        </p:nvSpPr>
        <p:spPr/>
        <p:txBody>
          <a:bodyPr/>
          <a:lstStyle/>
          <a:p>
            <a:fld id="{330EA680-D336-4FF7-8B7A-9848BB0A1C32}" type="slidenum">
              <a:rPr lang="en-US" smtClean="0"/>
              <a:t>36</a:t>
            </a:fld>
            <a:endParaRPr lang="en-US"/>
          </a:p>
        </p:txBody>
      </p:sp>
    </p:spTree>
    <p:extLst>
      <p:ext uri="{BB962C8B-B14F-4D97-AF65-F5344CB8AC3E}">
        <p14:creationId xmlns:p14="http://schemas.microsoft.com/office/powerpoint/2010/main" val="318879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A3AD-12A1-43F8-98BA-DD55C5010643}"/>
              </a:ext>
            </a:extLst>
          </p:cNvPr>
          <p:cNvSpPr>
            <a:spLocks noGrp="1"/>
          </p:cNvSpPr>
          <p:nvPr>
            <p:ph type="title"/>
          </p:nvPr>
        </p:nvSpPr>
        <p:spPr>
          <a:xfrm>
            <a:off x="677334" y="609600"/>
            <a:ext cx="8596668" cy="879013"/>
          </a:xfrm>
        </p:spPr>
        <p:txBody>
          <a:bodyPr/>
          <a:lstStyle/>
          <a:p>
            <a:r>
              <a:rPr lang="en-US" dirty="0"/>
              <a:t>Work Orders &amp; Abatements</a:t>
            </a:r>
          </a:p>
        </p:txBody>
      </p:sp>
      <p:sp>
        <p:nvSpPr>
          <p:cNvPr id="3" name="Content Placeholder 2">
            <a:extLst>
              <a:ext uri="{FF2B5EF4-FFF2-40B4-BE49-F238E27FC236}">
                <a16:creationId xmlns:a16="http://schemas.microsoft.com/office/drawing/2014/main" id="{45F4929E-FF8B-4B02-95B0-C0330F8FCD32}"/>
              </a:ext>
            </a:extLst>
          </p:cNvPr>
          <p:cNvSpPr>
            <a:spLocks noGrp="1"/>
          </p:cNvSpPr>
          <p:nvPr>
            <p:ph idx="1"/>
          </p:nvPr>
        </p:nvSpPr>
        <p:spPr>
          <a:xfrm>
            <a:off x="677334" y="1328535"/>
            <a:ext cx="8596668" cy="4947813"/>
          </a:xfrm>
        </p:spPr>
        <p:txBody>
          <a:bodyPr>
            <a:normAutofit/>
          </a:bodyPr>
          <a:lstStyle/>
          <a:p>
            <a:r>
              <a:rPr lang="en-US" sz="2200" dirty="0">
                <a:solidFill>
                  <a:srgbClr val="304677"/>
                </a:solidFill>
              </a:rPr>
              <a:t>Work orders will not be accepted for Life-threatening or health and safety issues.</a:t>
            </a:r>
          </a:p>
          <a:p>
            <a:r>
              <a:rPr lang="en-US" sz="2200" dirty="0">
                <a:solidFill>
                  <a:srgbClr val="304677"/>
                </a:solidFill>
              </a:rPr>
              <a:t>Work orders must be signed by the tenant and maintenance or management</a:t>
            </a:r>
          </a:p>
          <a:p>
            <a:r>
              <a:rPr lang="en-US" sz="2200" dirty="0">
                <a:solidFill>
                  <a:srgbClr val="304677"/>
                </a:solidFill>
              </a:rPr>
              <a:t>Must have photos of completed repair attached to the work order</a:t>
            </a:r>
          </a:p>
          <a:p>
            <a:r>
              <a:rPr lang="en-US" sz="2200" dirty="0">
                <a:solidFill>
                  <a:srgbClr val="304677"/>
                </a:solidFill>
              </a:rPr>
              <a:t>A unit will go into abatement if the repairs have not been completed within the 30-day timeframe</a:t>
            </a:r>
          </a:p>
          <a:p>
            <a:r>
              <a:rPr lang="en-US" sz="2200" dirty="0">
                <a:solidFill>
                  <a:srgbClr val="304677"/>
                </a:solidFill>
              </a:rPr>
              <a:t>Tenant is not responsible for the abated payment amount</a:t>
            </a:r>
          </a:p>
          <a:p>
            <a:r>
              <a:rPr lang="en-US" sz="2200" dirty="0">
                <a:solidFill>
                  <a:srgbClr val="304677"/>
                </a:solidFill>
              </a:rPr>
              <a:t>Landlord must email once the repairs have been completed</a:t>
            </a:r>
          </a:p>
          <a:p>
            <a:r>
              <a:rPr lang="en-US" sz="2200" dirty="0">
                <a:solidFill>
                  <a:srgbClr val="304677"/>
                </a:solidFill>
              </a:rPr>
              <a:t>Once notified, inspections will be scheduled at the next available time slot</a:t>
            </a:r>
          </a:p>
        </p:txBody>
      </p:sp>
      <p:sp>
        <p:nvSpPr>
          <p:cNvPr id="4" name="Slide Number Placeholder 3">
            <a:extLst>
              <a:ext uri="{FF2B5EF4-FFF2-40B4-BE49-F238E27FC236}">
                <a16:creationId xmlns:a16="http://schemas.microsoft.com/office/drawing/2014/main" id="{30DD4A05-78D9-4F27-AD76-853C15A670F3}"/>
              </a:ext>
            </a:extLst>
          </p:cNvPr>
          <p:cNvSpPr>
            <a:spLocks noGrp="1"/>
          </p:cNvSpPr>
          <p:nvPr>
            <p:ph type="sldNum" sz="quarter" idx="12"/>
          </p:nvPr>
        </p:nvSpPr>
        <p:spPr/>
        <p:txBody>
          <a:bodyPr/>
          <a:lstStyle/>
          <a:p>
            <a:fld id="{330EA680-D336-4FF7-8B7A-9848BB0A1C32}" type="slidenum">
              <a:rPr lang="en-US" smtClean="0"/>
              <a:t>37</a:t>
            </a:fld>
            <a:endParaRPr lang="en-US"/>
          </a:p>
        </p:txBody>
      </p:sp>
    </p:spTree>
    <p:extLst>
      <p:ext uri="{BB962C8B-B14F-4D97-AF65-F5344CB8AC3E}">
        <p14:creationId xmlns:p14="http://schemas.microsoft.com/office/powerpoint/2010/main" val="1164116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EB66-3BCB-4F1B-8D53-FA110811AFCC}"/>
              </a:ext>
            </a:extLst>
          </p:cNvPr>
          <p:cNvSpPr>
            <a:spLocks noGrp="1"/>
          </p:cNvSpPr>
          <p:nvPr>
            <p:ph type="title"/>
          </p:nvPr>
        </p:nvSpPr>
        <p:spPr/>
        <p:txBody>
          <a:bodyPr/>
          <a:lstStyle/>
          <a:p>
            <a:r>
              <a:rPr lang="en-US" dirty="0"/>
              <a:t>Quality Control Inspections</a:t>
            </a:r>
          </a:p>
        </p:txBody>
      </p:sp>
      <p:sp>
        <p:nvSpPr>
          <p:cNvPr id="3" name="Content Placeholder 2">
            <a:extLst>
              <a:ext uri="{FF2B5EF4-FFF2-40B4-BE49-F238E27FC236}">
                <a16:creationId xmlns:a16="http://schemas.microsoft.com/office/drawing/2014/main" id="{E5AB3A67-F593-41C2-A9B4-C8B54BB64859}"/>
              </a:ext>
            </a:extLst>
          </p:cNvPr>
          <p:cNvSpPr>
            <a:spLocks noGrp="1"/>
          </p:cNvSpPr>
          <p:nvPr>
            <p:ph idx="1"/>
          </p:nvPr>
        </p:nvSpPr>
        <p:spPr>
          <a:xfrm>
            <a:off x="677334" y="1664200"/>
            <a:ext cx="8596668" cy="3880773"/>
          </a:xfrm>
        </p:spPr>
        <p:txBody>
          <a:bodyPr/>
          <a:lstStyle/>
          <a:p>
            <a:r>
              <a:rPr lang="en-US" sz="2200" dirty="0">
                <a:solidFill>
                  <a:srgbClr val="304677"/>
                </a:solidFill>
              </a:rPr>
              <a:t>HUD requirement</a:t>
            </a:r>
          </a:p>
          <a:p>
            <a:r>
              <a:rPr lang="en-US" sz="2200" dirty="0">
                <a:solidFill>
                  <a:srgbClr val="304677"/>
                </a:solidFill>
              </a:rPr>
              <a:t>Random sample from previous inspections.</a:t>
            </a:r>
          </a:p>
          <a:p>
            <a:pPr marL="339725" indent="0">
              <a:buNone/>
            </a:pPr>
            <a:r>
              <a:rPr lang="en-US" dirty="0">
                <a:solidFill>
                  <a:srgbClr val="304677"/>
                </a:solidFill>
              </a:rPr>
              <a:t>5 for the first 50, then one for every 50 after that.  Generally 6-7 inspections per month.</a:t>
            </a:r>
          </a:p>
          <a:p>
            <a:r>
              <a:rPr lang="en-US" sz="2200" dirty="0">
                <a:solidFill>
                  <a:srgbClr val="304677"/>
                </a:solidFill>
              </a:rPr>
              <a:t>Helps all inspectors by discussing any discrepancies in failed items.</a:t>
            </a:r>
          </a:p>
          <a:p>
            <a:r>
              <a:rPr lang="en-US" sz="2200" dirty="0">
                <a:solidFill>
                  <a:srgbClr val="304677"/>
                </a:solidFill>
              </a:rPr>
              <a:t>Keeps inspection failed items uniform across all inspectors</a:t>
            </a:r>
          </a:p>
        </p:txBody>
      </p:sp>
      <p:sp>
        <p:nvSpPr>
          <p:cNvPr id="4" name="Slide Number Placeholder 3">
            <a:extLst>
              <a:ext uri="{FF2B5EF4-FFF2-40B4-BE49-F238E27FC236}">
                <a16:creationId xmlns:a16="http://schemas.microsoft.com/office/drawing/2014/main" id="{E4638395-82C1-43B3-AC07-1FD7848B1233}"/>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71465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B6E7-04BF-4287-84B3-95FA5D476868}"/>
              </a:ext>
            </a:extLst>
          </p:cNvPr>
          <p:cNvSpPr>
            <a:spLocks noGrp="1"/>
          </p:cNvSpPr>
          <p:nvPr>
            <p:ph type="title"/>
          </p:nvPr>
        </p:nvSpPr>
        <p:spPr>
          <a:xfrm>
            <a:off x="677334" y="504371"/>
            <a:ext cx="8596668" cy="1320800"/>
          </a:xfrm>
        </p:spPr>
        <p:txBody>
          <a:bodyPr/>
          <a:lstStyle/>
          <a:p>
            <a:r>
              <a:rPr lang="en-US" dirty="0"/>
              <a:t>Damage Move-out	</a:t>
            </a:r>
          </a:p>
        </p:txBody>
      </p:sp>
      <p:sp>
        <p:nvSpPr>
          <p:cNvPr id="3" name="Content Placeholder 2">
            <a:extLst>
              <a:ext uri="{FF2B5EF4-FFF2-40B4-BE49-F238E27FC236}">
                <a16:creationId xmlns:a16="http://schemas.microsoft.com/office/drawing/2014/main" id="{17D45176-5014-48CC-942E-B38F21DF3BAD}"/>
              </a:ext>
            </a:extLst>
          </p:cNvPr>
          <p:cNvSpPr>
            <a:spLocks noGrp="1"/>
          </p:cNvSpPr>
          <p:nvPr>
            <p:ph idx="1"/>
          </p:nvPr>
        </p:nvSpPr>
        <p:spPr>
          <a:xfrm>
            <a:off x="677333" y="1164771"/>
            <a:ext cx="9048557" cy="5257800"/>
          </a:xfrm>
        </p:spPr>
        <p:txBody>
          <a:bodyPr>
            <a:normAutofit fontScale="85000" lnSpcReduction="10000"/>
          </a:bodyPr>
          <a:lstStyle/>
          <a:p>
            <a:pPr marL="0" indent="0">
              <a:buNone/>
            </a:pPr>
            <a:r>
              <a:rPr lang="en-US" sz="2400" dirty="0">
                <a:solidFill>
                  <a:srgbClr val="304677"/>
                </a:solidFill>
              </a:rPr>
              <a:t>Once a tenant vacates the unit and returns the keys, the landlord may inspect the unit for damages above ordinary wear and tear.  If damages remain, the process to report the damages is as follows:</a:t>
            </a:r>
          </a:p>
          <a:p>
            <a:pPr>
              <a:buClr>
                <a:srgbClr val="304677"/>
              </a:buClr>
              <a:buFont typeface="+mj-lt"/>
              <a:buAutoNum type="arabicPeriod"/>
            </a:pPr>
            <a:r>
              <a:rPr lang="en-US" sz="2400" dirty="0">
                <a:solidFill>
                  <a:srgbClr val="304677"/>
                </a:solidFill>
              </a:rPr>
              <a:t>List all damages, the cost to repair, and remaining charges left unpaid (remotes, mail keys, utilities, etc.) minus any Security Deposit.</a:t>
            </a:r>
          </a:p>
          <a:p>
            <a:pPr>
              <a:buClr>
                <a:srgbClr val="304677"/>
              </a:buClr>
              <a:buFont typeface="+mj-lt"/>
              <a:buAutoNum type="arabicPeriod"/>
            </a:pPr>
            <a:r>
              <a:rPr lang="en-US" sz="2400" dirty="0">
                <a:solidFill>
                  <a:srgbClr val="304677"/>
                </a:solidFill>
              </a:rPr>
              <a:t>Email the list of damages and the total due to BCHA.</a:t>
            </a:r>
          </a:p>
          <a:p>
            <a:pPr>
              <a:buClr>
                <a:srgbClr val="304677"/>
              </a:buClr>
              <a:buFont typeface="+mj-lt"/>
              <a:buAutoNum type="arabicPeriod"/>
            </a:pPr>
            <a:r>
              <a:rPr lang="en-US" sz="2400" dirty="0">
                <a:solidFill>
                  <a:srgbClr val="304677"/>
                </a:solidFill>
              </a:rPr>
              <a:t>An Inspector will schedule an inspection and inspect only the items that are listed on your move-out request. Do not repair any of the damages until the inspection is completed.  If repairs have been completed, BCHA cannot verify the damage was caused by the family.</a:t>
            </a:r>
          </a:p>
          <a:p>
            <a:pPr>
              <a:buClr>
                <a:srgbClr val="304677"/>
              </a:buClr>
              <a:buFont typeface="+mj-lt"/>
              <a:buAutoNum type="arabicPeriod"/>
            </a:pPr>
            <a:r>
              <a:rPr lang="en-US" sz="2400" dirty="0">
                <a:solidFill>
                  <a:srgbClr val="304677"/>
                </a:solidFill>
              </a:rPr>
              <a:t>Once the inspection is completed, the damages and associated costs will be reviewed for reasonable and customary.  Some of the costs will be adjusted.</a:t>
            </a:r>
          </a:p>
          <a:p>
            <a:pPr>
              <a:buClr>
                <a:srgbClr val="304677"/>
              </a:buClr>
              <a:buFont typeface="+mj-lt"/>
              <a:buAutoNum type="arabicPeriod"/>
            </a:pPr>
            <a:r>
              <a:rPr lang="en-US" sz="2400" dirty="0">
                <a:solidFill>
                  <a:srgbClr val="304677"/>
                </a:solidFill>
              </a:rPr>
              <a:t>A letter explaining the inspection and costs due will be mailed to the tenant giving them 30 days to make payment or dispute the charges.</a:t>
            </a:r>
          </a:p>
        </p:txBody>
      </p:sp>
      <p:sp>
        <p:nvSpPr>
          <p:cNvPr id="4" name="Slide Number Placeholder 3">
            <a:extLst>
              <a:ext uri="{FF2B5EF4-FFF2-40B4-BE49-F238E27FC236}">
                <a16:creationId xmlns:a16="http://schemas.microsoft.com/office/drawing/2014/main" id="{4B1285A7-9613-4437-B2C1-ACD45BCC3BB2}"/>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12941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AD8E-B917-4E92-9526-1A230BE0C20C}"/>
              </a:ext>
            </a:extLst>
          </p:cNvPr>
          <p:cNvSpPr>
            <a:spLocks noGrp="1"/>
          </p:cNvSpPr>
          <p:nvPr>
            <p:ph type="title"/>
          </p:nvPr>
        </p:nvSpPr>
        <p:spPr/>
        <p:txBody>
          <a:bodyPr>
            <a:normAutofit/>
          </a:bodyPr>
          <a:lstStyle/>
          <a:p>
            <a:r>
              <a:rPr lang="en-US" sz="4000" dirty="0">
                <a:solidFill>
                  <a:srgbClr val="3E986F"/>
                </a:solidFill>
                <a:cs typeface="Calibri Light"/>
              </a:rPr>
              <a:t>Agenda</a:t>
            </a:r>
            <a:endParaRPr lang="en-US" sz="4000" dirty="0">
              <a:solidFill>
                <a:srgbClr val="3E986F"/>
              </a:solidFill>
            </a:endParaRPr>
          </a:p>
        </p:txBody>
      </p:sp>
      <p:sp>
        <p:nvSpPr>
          <p:cNvPr id="3" name="Content Placeholder 2">
            <a:extLst>
              <a:ext uri="{FF2B5EF4-FFF2-40B4-BE49-F238E27FC236}">
                <a16:creationId xmlns:a16="http://schemas.microsoft.com/office/drawing/2014/main" id="{450D3ECE-7CE9-47D6-A4E3-B0DA47A3A7F1}"/>
              </a:ext>
            </a:extLst>
          </p:cNvPr>
          <p:cNvSpPr>
            <a:spLocks noGrp="1"/>
          </p:cNvSpPr>
          <p:nvPr>
            <p:ph idx="1"/>
          </p:nvPr>
        </p:nvSpPr>
        <p:spPr/>
        <p:txBody>
          <a:bodyPr vert="horz" lIns="91440" tIns="45720" rIns="91440" bIns="45720" rtlCol="0" anchor="t">
            <a:normAutofit/>
          </a:bodyPr>
          <a:lstStyle/>
          <a:p>
            <a:pPr>
              <a:buClr>
                <a:srgbClr val="689726"/>
              </a:buClr>
              <a:buFont typeface="Arial" panose="020B0604020202020204" pitchFamily="34" charset="0"/>
              <a:buChar char="•"/>
            </a:pPr>
            <a:r>
              <a:rPr lang="en-US" sz="2200" dirty="0">
                <a:solidFill>
                  <a:srgbClr val="304677"/>
                </a:solidFill>
                <a:cs typeface="Calibri"/>
              </a:rPr>
              <a:t>Meet the BCHA Staff</a:t>
            </a:r>
          </a:p>
          <a:p>
            <a:pPr>
              <a:buClr>
                <a:srgbClr val="689726"/>
              </a:buClr>
              <a:buFont typeface="Arial" panose="020B0604020202020204" pitchFamily="34" charset="0"/>
              <a:buChar char="•"/>
            </a:pPr>
            <a:r>
              <a:rPr lang="en-US" sz="2200" dirty="0">
                <a:solidFill>
                  <a:srgbClr val="304677"/>
                </a:solidFill>
                <a:cs typeface="Calibri"/>
              </a:rPr>
              <a:t>What’s in Your Folder</a:t>
            </a:r>
          </a:p>
          <a:p>
            <a:pPr>
              <a:buClr>
                <a:srgbClr val="689726"/>
              </a:buClr>
              <a:buFont typeface="Arial" panose="020B0604020202020204" pitchFamily="34" charset="0"/>
              <a:buChar char="•"/>
            </a:pPr>
            <a:r>
              <a:rPr lang="en-US" sz="2200" dirty="0">
                <a:solidFill>
                  <a:srgbClr val="304677"/>
                </a:solidFill>
                <a:cs typeface="Calibri"/>
              </a:rPr>
              <a:t>Housing Choice Voucher Program Overview</a:t>
            </a:r>
          </a:p>
          <a:p>
            <a:pPr>
              <a:buClr>
                <a:srgbClr val="689726"/>
              </a:buClr>
              <a:buFont typeface="Arial" panose="020B0604020202020204" pitchFamily="34" charset="0"/>
              <a:buChar char="•"/>
            </a:pPr>
            <a:r>
              <a:rPr lang="en-US" sz="2200" dirty="0">
                <a:solidFill>
                  <a:srgbClr val="304677"/>
                </a:solidFill>
                <a:cs typeface="Calibri"/>
              </a:rPr>
              <a:t>New Program Requirements</a:t>
            </a:r>
          </a:p>
          <a:p>
            <a:pPr>
              <a:buClr>
                <a:srgbClr val="689726"/>
              </a:buClr>
              <a:buFont typeface="Arial" panose="020B0604020202020204" pitchFamily="34" charset="0"/>
              <a:buChar char="•"/>
            </a:pPr>
            <a:r>
              <a:rPr lang="en-US" sz="2200" dirty="0">
                <a:solidFill>
                  <a:srgbClr val="304677"/>
                </a:solidFill>
                <a:cs typeface="Calibri"/>
              </a:rPr>
              <a:t>Q&amp;A</a:t>
            </a:r>
          </a:p>
        </p:txBody>
      </p:sp>
      <p:sp>
        <p:nvSpPr>
          <p:cNvPr id="4" name="Slide Number Placeholder 3">
            <a:extLst>
              <a:ext uri="{FF2B5EF4-FFF2-40B4-BE49-F238E27FC236}">
                <a16:creationId xmlns:a16="http://schemas.microsoft.com/office/drawing/2014/main" id="{140ECCED-7223-44E7-843F-35CA17496902}"/>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80727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369F3-0303-4B30-ACD0-375E572FBA34}"/>
              </a:ext>
            </a:extLst>
          </p:cNvPr>
          <p:cNvSpPr>
            <a:spLocks noGrp="1"/>
          </p:cNvSpPr>
          <p:nvPr>
            <p:ph idx="1"/>
          </p:nvPr>
        </p:nvSpPr>
        <p:spPr>
          <a:xfrm>
            <a:off x="532850" y="783771"/>
            <a:ext cx="9145540" cy="5735782"/>
          </a:xfrm>
        </p:spPr>
        <p:txBody>
          <a:bodyPr>
            <a:normAutofit/>
          </a:bodyPr>
          <a:lstStyle/>
          <a:p>
            <a:pPr>
              <a:buClrTx/>
              <a:buFont typeface="+mj-lt"/>
              <a:buAutoNum type="arabicPeriod" startAt="6"/>
            </a:pPr>
            <a:r>
              <a:rPr lang="en-US" sz="2000" dirty="0">
                <a:solidFill>
                  <a:srgbClr val="304677"/>
                </a:solidFill>
              </a:rPr>
              <a:t>If the tenant fails to make payment within 30 days, they may lose their voucher assistance</a:t>
            </a:r>
            <a:r>
              <a:rPr lang="en-US" dirty="0">
                <a:solidFill>
                  <a:srgbClr val="304677"/>
                </a:solidFill>
              </a:rPr>
              <a:t>. BCHA may extend this time frame</a:t>
            </a:r>
            <a:r>
              <a:rPr lang="en-US" sz="1100" dirty="0"/>
              <a:t>.</a:t>
            </a:r>
          </a:p>
          <a:p>
            <a:pPr marL="0" indent="0">
              <a:lnSpc>
                <a:spcPct val="110000"/>
              </a:lnSpc>
              <a:spcBef>
                <a:spcPts val="0"/>
              </a:spcBef>
              <a:buNone/>
            </a:pPr>
            <a:endParaRPr lang="en-US" dirty="0"/>
          </a:p>
          <a:p>
            <a:pPr marL="0" indent="0">
              <a:buNone/>
            </a:pPr>
            <a:r>
              <a:rPr lang="en-US" sz="2000" dirty="0">
                <a:solidFill>
                  <a:srgbClr val="304677"/>
                </a:solidFill>
              </a:rPr>
              <a:t>What does this mean for the owner?  </a:t>
            </a:r>
          </a:p>
          <a:p>
            <a:r>
              <a:rPr lang="en-US" sz="2000" dirty="0">
                <a:solidFill>
                  <a:srgbClr val="304677"/>
                </a:solidFill>
              </a:rPr>
              <a:t>BCHA can assist in recouping some of the costs for repairs by holding the family accountable for their actions or failure to act;</a:t>
            </a:r>
          </a:p>
          <a:p>
            <a:r>
              <a:rPr lang="en-US" sz="2000" dirty="0">
                <a:solidFill>
                  <a:srgbClr val="304677"/>
                </a:solidFill>
              </a:rPr>
              <a:t>Owners have the option to either enter into a repayment agreement with the family or require the full sum within the 30 day time frame;</a:t>
            </a:r>
          </a:p>
          <a:p>
            <a:r>
              <a:rPr lang="en-US" sz="2000" dirty="0">
                <a:solidFill>
                  <a:srgbClr val="304677"/>
                </a:solidFill>
              </a:rPr>
              <a:t>Reduce costs in referring families to collections and potentially never recouping the repair costs.</a:t>
            </a:r>
          </a:p>
          <a:p>
            <a:pPr marL="0" indent="0">
              <a:buNone/>
            </a:pPr>
            <a:r>
              <a:rPr lang="en-US" sz="2000" dirty="0">
                <a:solidFill>
                  <a:srgbClr val="304677"/>
                </a:solidFill>
              </a:rPr>
              <a:t>There may still be an outstanding costs associated with the damages.  We respectfully request that the tenant is not turned over to collections until the 30 days has lapsed.  This gives the tenant time to pay for the damages BCHA feels is reasonable and customary, and less cost on the owner for the collection agency charges.  After the 30 days, you may still turn any remaining balance over to collections.</a:t>
            </a:r>
          </a:p>
        </p:txBody>
      </p:sp>
      <p:sp>
        <p:nvSpPr>
          <p:cNvPr id="2" name="Slide Number Placeholder 1">
            <a:extLst>
              <a:ext uri="{FF2B5EF4-FFF2-40B4-BE49-F238E27FC236}">
                <a16:creationId xmlns:a16="http://schemas.microsoft.com/office/drawing/2014/main" id="{84A8DE7E-0699-445A-A3DD-BB1077DEA128}"/>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355868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AAD-38D0-4BF4-90E5-B88221D88E1C}"/>
              </a:ext>
            </a:extLst>
          </p:cNvPr>
          <p:cNvSpPr>
            <a:spLocks noGrp="1"/>
          </p:cNvSpPr>
          <p:nvPr>
            <p:ph type="title"/>
          </p:nvPr>
        </p:nvSpPr>
        <p:spPr/>
        <p:txBody>
          <a:bodyPr>
            <a:normAutofit/>
          </a:bodyPr>
          <a:lstStyle/>
          <a:p>
            <a:r>
              <a:rPr lang="en-US" sz="4000" dirty="0">
                <a:solidFill>
                  <a:srgbClr val="3E986F"/>
                </a:solidFill>
              </a:rPr>
              <a:t>What’s New </a:t>
            </a:r>
          </a:p>
        </p:txBody>
      </p:sp>
      <p:sp>
        <p:nvSpPr>
          <p:cNvPr id="3" name="Content Placeholder 2">
            <a:extLst>
              <a:ext uri="{FF2B5EF4-FFF2-40B4-BE49-F238E27FC236}">
                <a16:creationId xmlns:a16="http://schemas.microsoft.com/office/drawing/2014/main" id="{2FFCA1B5-4486-4BDB-9A26-35E1B83A7707}"/>
              </a:ext>
            </a:extLst>
          </p:cNvPr>
          <p:cNvSpPr>
            <a:spLocks noGrp="1"/>
          </p:cNvSpPr>
          <p:nvPr>
            <p:ph idx="1"/>
          </p:nvPr>
        </p:nvSpPr>
        <p:spPr>
          <a:xfrm>
            <a:off x="677334" y="1649950"/>
            <a:ext cx="8596668" cy="4598450"/>
          </a:xfrm>
        </p:spPr>
        <p:txBody>
          <a:bodyPr>
            <a:normAutofit/>
          </a:bodyPr>
          <a:lstStyle/>
          <a:p>
            <a:r>
              <a:rPr lang="en-US" sz="2200" i="1" dirty="0">
                <a:solidFill>
                  <a:srgbClr val="304677"/>
                </a:solidFill>
              </a:rPr>
              <a:t>Smoke Detectors</a:t>
            </a:r>
          </a:p>
          <a:p>
            <a:r>
              <a:rPr lang="en-US" sz="2200" i="1" dirty="0">
                <a:solidFill>
                  <a:srgbClr val="304677"/>
                </a:solidFill>
              </a:rPr>
              <a:t>Carbon Monoxide detectors</a:t>
            </a:r>
          </a:p>
          <a:p>
            <a:r>
              <a:rPr lang="en-US" sz="2200" i="1" dirty="0">
                <a:solidFill>
                  <a:srgbClr val="304677"/>
                </a:solidFill>
              </a:rPr>
              <a:t>*NSPIRE – effective October 1, 2025</a:t>
            </a:r>
          </a:p>
          <a:p>
            <a:r>
              <a:rPr lang="en-US" sz="2200" i="1" dirty="0">
                <a:solidFill>
                  <a:srgbClr val="304677"/>
                </a:solidFill>
              </a:rPr>
              <a:t>Landlord Listing</a:t>
            </a:r>
          </a:p>
          <a:p>
            <a:r>
              <a:rPr lang="en-US" sz="2200" i="1" dirty="0">
                <a:solidFill>
                  <a:srgbClr val="304677"/>
                </a:solidFill>
              </a:rPr>
              <a:t>Additional resources</a:t>
            </a:r>
          </a:p>
          <a:p>
            <a:pPr marL="0" indent="0">
              <a:buNone/>
            </a:pPr>
            <a:endParaRPr lang="en-US" sz="2200" i="1" dirty="0">
              <a:solidFill>
                <a:srgbClr val="304677"/>
              </a:solidFill>
            </a:endParaRPr>
          </a:p>
          <a:p>
            <a:pPr marL="0" indent="0">
              <a:buNone/>
            </a:pPr>
            <a:r>
              <a:rPr lang="en-US" sz="2200" i="1" dirty="0">
                <a:solidFill>
                  <a:srgbClr val="304677"/>
                </a:solidFill>
              </a:rPr>
              <a:t>With NSPIRE, HUD will accept public comments every 3 years.  So some of these standards may change or be modified.</a:t>
            </a:r>
            <a:endParaRPr lang="en-US" sz="2200" i="1" dirty="0"/>
          </a:p>
        </p:txBody>
      </p:sp>
      <p:sp>
        <p:nvSpPr>
          <p:cNvPr id="4" name="Slide Number Placeholder 3">
            <a:extLst>
              <a:ext uri="{FF2B5EF4-FFF2-40B4-BE49-F238E27FC236}">
                <a16:creationId xmlns:a16="http://schemas.microsoft.com/office/drawing/2014/main" id="{A93E0F51-C2CF-4973-BF02-22530C96AC32}"/>
              </a:ext>
            </a:extLst>
          </p:cNvPr>
          <p:cNvSpPr>
            <a:spLocks noGrp="1"/>
          </p:cNvSpPr>
          <p:nvPr>
            <p:ph type="sldNum" sz="quarter" idx="12"/>
          </p:nvPr>
        </p:nvSpPr>
        <p:spPr/>
        <p:txBody>
          <a:bodyPr/>
          <a:lstStyle/>
          <a:p>
            <a:fld id="{330EA680-D336-4FF7-8B7A-9848BB0A1C32}" type="slidenum">
              <a:rPr lang="en-US" smtClean="0"/>
              <a:t>41</a:t>
            </a:fld>
            <a:endParaRPr lang="en-US"/>
          </a:p>
        </p:txBody>
      </p:sp>
    </p:spTree>
    <p:extLst>
      <p:ext uri="{BB962C8B-B14F-4D97-AF65-F5344CB8AC3E}">
        <p14:creationId xmlns:p14="http://schemas.microsoft.com/office/powerpoint/2010/main" val="3137465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6893-D874-400D-BB1B-B525A7197DC3}"/>
              </a:ext>
            </a:extLst>
          </p:cNvPr>
          <p:cNvSpPr>
            <a:spLocks noGrp="1"/>
          </p:cNvSpPr>
          <p:nvPr>
            <p:ph type="title"/>
          </p:nvPr>
        </p:nvSpPr>
        <p:spPr>
          <a:xfrm>
            <a:off x="677334" y="609600"/>
            <a:ext cx="8596668" cy="827314"/>
          </a:xfrm>
        </p:spPr>
        <p:txBody>
          <a:bodyPr/>
          <a:lstStyle/>
          <a:p>
            <a:r>
              <a:rPr lang="en-US" dirty="0"/>
              <a:t>Smoke Detectors</a:t>
            </a:r>
          </a:p>
        </p:txBody>
      </p:sp>
      <p:sp>
        <p:nvSpPr>
          <p:cNvPr id="3" name="Content Placeholder 2">
            <a:extLst>
              <a:ext uri="{FF2B5EF4-FFF2-40B4-BE49-F238E27FC236}">
                <a16:creationId xmlns:a16="http://schemas.microsoft.com/office/drawing/2014/main" id="{3269B3F7-A527-4611-9624-9442AF72F337}"/>
              </a:ext>
            </a:extLst>
          </p:cNvPr>
          <p:cNvSpPr>
            <a:spLocks noGrp="1"/>
          </p:cNvSpPr>
          <p:nvPr>
            <p:ph idx="1"/>
          </p:nvPr>
        </p:nvSpPr>
        <p:spPr>
          <a:xfrm>
            <a:off x="677334" y="1258784"/>
            <a:ext cx="9372358" cy="5324896"/>
          </a:xfrm>
        </p:spPr>
        <p:txBody>
          <a:bodyPr>
            <a:normAutofit/>
          </a:bodyPr>
          <a:lstStyle/>
          <a:p>
            <a:pPr marL="0" indent="0">
              <a:buNone/>
            </a:pPr>
            <a:r>
              <a:rPr lang="en-US" sz="2000" dirty="0">
                <a:solidFill>
                  <a:srgbClr val="304677"/>
                </a:solidFill>
              </a:rPr>
              <a:t>HUD requires smoke detectors be installed in the following locations:</a:t>
            </a:r>
          </a:p>
          <a:p>
            <a:pPr>
              <a:buFont typeface="Wingdings" panose="05000000000000000000" pitchFamily="2" charset="2"/>
              <a:buChar char="Ø"/>
            </a:pPr>
            <a:r>
              <a:rPr lang="en-US" sz="2000" dirty="0">
                <a:solidFill>
                  <a:srgbClr val="304677"/>
                </a:solidFill>
              </a:rPr>
              <a:t>In each sleeping area</a:t>
            </a:r>
          </a:p>
          <a:p>
            <a:pPr>
              <a:buFont typeface="Wingdings" panose="05000000000000000000" pitchFamily="2" charset="2"/>
              <a:buChar char="Ø"/>
            </a:pPr>
            <a:r>
              <a:rPr lang="en-US" sz="2000" dirty="0">
                <a:solidFill>
                  <a:srgbClr val="304677"/>
                </a:solidFill>
              </a:rPr>
              <a:t>Outside each sleeping area (i.e. Hallway, dining area, etc.)</a:t>
            </a:r>
            <a:endParaRPr lang="en-US" sz="2000" i="1" dirty="0">
              <a:solidFill>
                <a:srgbClr val="304677"/>
              </a:solidFill>
            </a:endParaRPr>
          </a:p>
          <a:p>
            <a:pPr>
              <a:buFont typeface="Wingdings" panose="05000000000000000000" pitchFamily="2" charset="2"/>
              <a:buChar char="Ø"/>
            </a:pPr>
            <a:r>
              <a:rPr lang="en-US" sz="2000" dirty="0">
                <a:solidFill>
                  <a:srgbClr val="304677"/>
                </a:solidFill>
              </a:rPr>
              <a:t>On each level of the </a:t>
            </a:r>
            <a:r>
              <a:rPr lang="en-US" sz="2000" i="1" dirty="0">
                <a:solidFill>
                  <a:srgbClr val="304677"/>
                </a:solidFill>
              </a:rPr>
              <a:t>sleeping unit</a:t>
            </a:r>
            <a:r>
              <a:rPr lang="en-US" sz="2000" dirty="0">
                <a:solidFill>
                  <a:srgbClr val="304677"/>
                </a:solidFill>
              </a:rPr>
              <a:t>, including </a:t>
            </a:r>
            <a:r>
              <a:rPr lang="en-US" sz="2000" i="1" dirty="0">
                <a:solidFill>
                  <a:srgbClr val="304677"/>
                </a:solidFill>
              </a:rPr>
              <a:t>basements</a:t>
            </a:r>
            <a:r>
              <a:rPr lang="en-US" sz="2000" dirty="0">
                <a:solidFill>
                  <a:srgbClr val="304677"/>
                </a:solidFill>
              </a:rPr>
              <a:t>.</a:t>
            </a:r>
          </a:p>
          <a:p>
            <a:pPr marL="0" indent="0">
              <a:buNone/>
            </a:pPr>
            <a:r>
              <a:rPr lang="en-US" dirty="0">
                <a:solidFill>
                  <a:srgbClr val="304677"/>
                </a:solidFill>
              </a:rPr>
              <a:t>This action is intended to align the smoke alarm requirements with industry standards, increase the safety of tenants, and reduce the risk of losing affordable housing units due to smoke and fire damage as a result of outdated or inoperable devices.</a:t>
            </a:r>
          </a:p>
          <a:p>
            <a:pPr marL="0" indent="0">
              <a:buNone/>
            </a:pPr>
            <a:r>
              <a:rPr lang="en-US" sz="2000" dirty="0">
                <a:solidFill>
                  <a:srgbClr val="304677"/>
                </a:solidFill>
              </a:rPr>
              <a:t>The President also signed the Consolidated Appropriation Act of 2023, which incorporated The Public and Federally Assisted Housing Fire Safety Act of 2022, that each unit and common use area of federally assisted housing contain hardwired or 10-year non-rechargeable, sealed, tamper-resistant battery-powered smoke alarm devices effective December 2024. </a:t>
            </a:r>
          </a:p>
          <a:p>
            <a:pPr marL="0" indent="0">
              <a:buNone/>
            </a:pPr>
            <a:r>
              <a:rPr lang="en-US" sz="2000" dirty="0">
                <a:solidFill>
                  <a:srgbClr val="304677"/>
                </a:solidFill>
              </a:rPr>
              <a:t>Hard-wired detectors are interconnected in such a manner that the activation of one alarm will activate all of the alarms in the individual unit. </a:t>
            </a:r>
          </a:p>
        </p:txBody>
      </p:sp>
      <p:sp>
        <p:nvSpPr>
          <p:cNvPr id="4" name="Slide Number Placeholder 3">
            <a:extLst>
              <a:ext uri="{FF2B5EF4-FFF2-40B4-BE49-F238E27FC236}">
                <a16:creationId xmlns:a16="http://schemas.microsoft.com/office/drawing/2014/main" id="{7906D1A0-B82C-43FA-A2AD-A66848F622F6}"/>
              </a:ext>
            </a:extLst>
          </p:cNvPr>
          <p:cNvSpPr>
            <a:spLocks noGrp="1"/>
          </p:cNvSpPr>
          <p:nvPr>
            <p:ph type="sldNum" sz="quarter" idx="12"/>
          </p:nvPr>
        </p:nvSpPr>
        <p:spPr/>
        <p:txBody>
          <a:bodyPr/>
          <a:lstStyle/>
          <a:p>
            <a:fld id="{330EA680-D336-4FF7-8B7A-9848BB0A1C32}" type="slidenum">
              <a:rPr lang="en-US" smtClean="0"/>
              <a:t>42</a:t>
            </a:fld>
            <a:endParaRPr lang="en-US"/>
          </a:p>
        </p:txBody>
      </p:sp>
    </p:spTree>
    <p:extLst>
      <p:ext uri="{BB962C8B-B14F-4D97-AF65-F5344CB8AC3E}">
        <p14:creationId xmlns:p14="http://schemas.microsoft.com/office/powerpoint/2010/main" val="3230175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AAD-38D0-4BF4-90E5-B88221D88E1C}"/>
              </a:ext>
            </a:extLst>
          </p:cNvPr>
          <p:cNvSpPr>
            <a:spLocks noGrp="1"/>
          </p:cNvSpPr>
          <p:nvPr>
            <p:ph type="title"/>
          </p:nvPr>
        </p:nvSpPr>
        <p:spPr/>
        <p:txBody>
          <a:bodyPr>
            <a:normAutofit/>
          </a:bodyPr>
          <a:lstStyle/>
          <a:p>
            <a:r>
              <a:rPr lang="en-US" sz="4000" dirty="0">
                <a:solidFill>
                  <a:srgbClr val="3E986F"/>
                </a:solidFill>
              </a:rPr>
              <a:t>Carbon Monoxide Detectors/Alarms</a:t>
            </a:r>
          </a:p>
        </p:txBody>
      </p:sp>
      <p:sp>
        <p:nvSpPr>
          <p:cNvPr id="3" name="Content Placeholder 2">
            <a:extLst>
              <a:ext uri="{FF2B5EF4-FFF2-40B4-BE49-F238E27FC236}">
                <a16:creationId xmlns:a16="http://schemas.microsoft.com/office/drawing/2014/main" id="{2FFCA1B5-4486-4BDB-9A26-35E1B83A7707}"/>
              </a:ext>
            </a:extLst>
          </p:cNvPr>
          <p:cNvSpPr>
            <a:spLocks noGrp="1"/>
          </p:cNvSpPr>
          <p:nvPr>
            <p:ph idx="1"/>
          </p:nvPr>
        </p:nvSpPr>
        <p:spPr>
          <a:xfrm>
            <a:off x="677334" y="1355046"/>
            <a:ext cx="9060432" cy="4893354"/>
          </a:xfrm>
        </p:spPr>
        <p:txBody>
          <a:bodyPr>
            <a:normAutofit lnSpcReduction="10000"/>
          </a:bodyPr>
          <a:lstStyle/>
          <a:p>
            <a:pPr marL="0" indent="0">
              <a:lnSpc>
                <a:spcPct val="134000"/>
              </a:lnSpc>
              <a:buNone/>
            </a:pPr>
            <a:r>
              <a:rPr lang="en-US" sz="2000" dirty="0">
                <a:solidFill>
                  <a:srgbClr val="304677"/>
                </a:solidFill>
              </a:rPr>
              <a:t>HUD has </a:t>
            </a:r>
            <a:r>
              <a:rPr lang="en-US" sz="2000" b="1" u="sng" dirty="0">
                <a:solidFill>
                  <a:srgbClr val="304677"/>
                </a:solidFill>
              </a:rPr>
              <a:t>required</a:t>
            </a:r>
            <a:r>
              <a:rPr lang="en-US" sz="2000" dirty="0">
                <a:solidFill>
                  <a:srgbClr val="304677"/>
                </a:solidFill>
              </a:rPr>
              <a:t> all units with a fuel burning appliance or an enclosed garage to have a Carbon Monoxide detector/alarm installed that meets the 2018 International Fire Code,</a:t>
            </a:r>
            <a:r>
              <a:rPr lang="en-US" sz="2000" dirty="0"/>
              <a:t> </a:t>
            </a:r>
            <a:r>
              <a:rPr lang="en-US" sz="2000" dirty="0">
                <a:solidFill>
                  <a:srgbClr val="304677"/>
                </a:solidFill>
              </a:rPr>
              <a:t>Chapters 9 and 11. </a:t>
            </a:r>
          </a:p>
          <a:p>
            <a:pPr marL="0" indent="0">
              <a:buNone/>
            </a:pPr>
            <a:r>
              <a:rPr lang="en-US" sz="2000" dirty="0">
                <a:solidFill>
                  <a:srgbClr val="304677"/>
                </a:solidFill>
              </a:rPr>
              <a:t>The inspectable areas that we will be looking at will include:</a:t>
            </a:r>
          </a:p>
          <a:p>
            <a:pPr lvl="0">
              <a:buFont typeface="Arial" panose="020B0604020202020204" pitchFamily="34" charset="0"/>
              <a:buChar char="•"/>
            </a:pPr>
            <a:r>
              <a:rPr lang="en-US" sz="2000" dirty="0">
                <a:solidFill>
                  <a:srgbClr val="304677"/>
                </a:solidFill>
              </a:rPr>
              <a:t>Flues on gas water heaters are properly installed and functional;</a:t>
            </a:r>
          </a:p>
          <a:p>
            <a:pPr lvl="0">
              <a:buFont typeface="Arial" panose="020B0604020202020204" pitchFamily="34" charset="0"/>
              <a:buChar char="•"/>
            </a:pPr>
            <a:r>
              <a:rPr lang="en-US" sz="2000" dirty="0">
                <a:solidFill>
                  <a:srgbClr val="304677"/>
                </a:solidFill>
              </a:rPr>
              <a:t>Ensure gas appliances are working properly;</a:t>
            </a:r>
          </a:p>
          <a:p>
            <a:pPr lvl="0">
              <a:buFont typeface="Arial" panose="020B0604020202020204" pitchFamily="34" charset="0"/>
              <a:buChar char="•"/>
            </a:pPr>
            <a:r>
              <a:rPr lang="en-US" sz="2000" dirty="0">
                <a:solidFill>
                  <a:srgbClr val="304677"/>
                </a:solidFill>
              </a:rPr>
              <a:t>Gas space heaters are vented properly.</a:t>
            </a:r>
          </a:p>
          <a:p>
            <a:pPr marL="0" indent="0">
              <a:lnSpc>
                <a:spcPct val="134000"/>
              </a:lnSpc>
              <a:buNone/>
            </a:pPr>
            <a:endParaRPr lang="en-US" sz="2000" dirty="0">
              <a:solidFill>
                <a:srgbClr val="304677"/>
              </a:solidFill>
            </a:endParaRPr>
          </a:p>
          <a:p>
            <a:pPr marL="0" indent="0">
              <a:lnSpc>
                <a:spcPct val="134000"/>
              </a:lnSpc>
              <a:buNone/>
            </a:pPr>
            <a:r>
              <a:rPr lang="en-US" sz="2000" dirty="0">
                <a:solidFill>
                  <a:srgbClr val="304677"/>
                </a:solidFill>
              </a:rPr>
              <a:t>We request landlords help facilitate in resident education, particularly during natural disasters or during periods of electrical outages, especially if the tenant has never been exposed to gas appliances.</a:t>
            </a:r>
          </a:p>
          <a:p>
            <a:pPr marL="0" indent="0">
              <a:buNone/>
            </a:pPr>
            <a:endParaRPr lang="en-US" dirty="0"/>
          </a:p>
          <a:p>
            <a:pPr marL="0" indent="0">
              <a:buNone/>
            </a:pPr>
            <a:endParaRPr lang="en-US" sz="2200" i="1" dirty="0"/>
          </a:p>
        </p:txBody>
      </p:sp>
      <p:sp>
        <p:nvSpPr>
          <p:cNvPr id="4" name="Slide Number Placeholder 3">
            <a:extLst>
              <a:ext uri="{FF2B5EF4-FFF2-40B4-BE49-F238E27FC236}">
                <a16:creationId xmlns:a16="http://schemas.microsoft.com/office/drawing/2014/main" id="{1ECBE7EE-F540-4513-9DC1-524EC2E5280F}"/>
              </a:ext>
            </a:extLst>
          </p:cNvPr>
          <p:cNvSpPr>
            <a:spLocks noGrp="1"/>
          </p:cNvSpPr>
          <p:nvPr>
            <p:ph type="sldNum" sz="quarter" idx="12"/>
          </p:nvPr>
        </p:nvSpPr>
        <p:spPr/>
        <p:txBody>
          <a:bodyPr/>
          <a:lstStyle/>
          <a:p>
            <a:fld id="{330EA680-D336-4FF7-8B7A-9848BB0A1C32}" type="slidenum">
              <a:rPr lang="en-US" smtClean="0"/>
              <a:t>43</a:t>
            </a:fld>
            <a:endParaRPr lang="en-US"/>
          </a:p>
        </p:txBody>
      </p:sp>
    </p:spTree>
    <p:extLst>
      <p:ext uri="{BB962C8B-B14F-4D97-AF65-F5344CB8AC3E}">
        <p14:creationId xmlns:p14="http://schemas.microsoft.com/office/powerpoint/2010/main" val="4193778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06CF0-7E2D-42FF-A04C-CC7DFEE44CC9}"/>
              </a:ext>
            </a:extLst>
          </p:cNvPr>
          <p:cNvSpPr>
            <a:spLocks noGrp="1"/>
          </p:cNvSpPr>
          <p:nvPr>
            <p:ph idx="1"/>
          </p:nvPr>
        </p:nvSpPr>
        <p:spPr>
          <a:xfrm>
            <a:off x="677334" y="472045"/>
            <a:ext cx="8596668" cy="5913910"/>
          </a:xfrm>
        </p:spPr>
        <p:txBody>
          <a:bodyPr>
            <a:normAutofit/>
          </a:bodyPr>
          <a:lstStyle/>
          <a:p>
            <a:pPr marL="0" indent="0">
              <a:spcBef>
                <a:spcPts val="0"/>
              </a:spcBef>
              <a:buNone/>
            </a:pPr>
            <a:endParaRPr lang="en-US" sz="2000" dirty="0"/>
          </a:p>
          <a:p>
            <a:pPr marL="0" indent="0">
              <a:spcBef>
                <a:spcPts val="0"/>
              </a:spcBef>
              <a:buNone/>
            </a:pPr>
            <a:r>
              <a:rPr lang="en-US" sz="2200" dirty="0">
                <a:solidFill>
                  <a:srgbClr val="304677"/>
                </a:solidFill>
              </a:rPr>
              <a:t>Chapter 9 - Section 915.1.2 through 915.1.6 of the 2018 IFC states the conditions and 915.2 specifies the locations of carbon monoxide</a:t>
            </a:r>
            <a:r>
              <a:rPr lang="en-US" sz="2200" baseline="30000" dirty="0">
                <a:solidFill>
                  <a:srgbClr val="304677"/>
                </a:solidFill>
              </a:rPr>
              <a:t> </a:t>
            </a:r>
            <a:r>
              <a:rPr lang="en-US" sz="2200" dirty="0">
                <a:solidFill>
                  <a:srgbClr val="304677"/>
                </a:solidFill>
              </a:rPr>
              <a:t>alarms.  Alarms shall be outside each separate sleeping area or, if the fuel burning appliance is located within a bedroom or attached bathroom, the alarm shall be placed in the bedroom.  </a:t>
            </a:r>
          </a:p>
          <a:p>
            <a:pPr>
              <a:spcBef>
                <a:spcPts val="1200"/>
              </a:spcBef>
              <a:buFont typeface="Wingdings" panose="05000000000000000000" pitchFamily="2" charset="2"/>
              <a:buChar char="Ø"/>
            </a:pPr>
            <a:r>
              <a:rPr lang="en-US" sz="2200" dirty="0">
                <a:solidFill>
                  <a:srgbClr val="304677"/>
                </a:solidFill>
              </a:rPr>
              <a:t>Alarms shall be hard-wired with a battery back-up. </a:t>
            </a:r>
          </a:p>
          <a:p>
            <a:pPr>
              <a:buFont typeface="Wingdings" panose="05000000000000000000" pitchFamily="2" charset="2"/>
              <a:buChar char="Ø"/>
            </a:pPr>
            <a:r>
              <a:rPr lang="en-US" sz="2200" dirty="0">
                <a:solidFill>
                  <a:srgbClr val="304677"/>
                </a:solidFill>
              </a:rPr>
              <a:t>Combination carbon monoxide/smoke detectors are an acceptable alternative.  </a:t>
            </a:r>
          </a:p>
          <a:p>
            <a:pPr>
              <a:spcAft>
                <a:spcPts val="1200"/>
              </a:spcAft>
              <a:buFont typeface="Wingdings" panose="05000000000000000000" pitchFamily="2" charset="2"/>
              <a:buChar char="Ø"/>
            </a:pPr>
            <a:r>
              <a:rPr lang="en-US" sz="2200" dirty="0">
                <a:solidFill>
                  <a:srgbClr val="304677"/>
                </a:solidFill>
              </a:rPr>
              <a:t>Alarms shall be maintained and subsequently replaced when they begin end-of-life signals.  Useful life is generally 10 years.</a:t>
            </a:r>
          </a:p>
          <a:p>
            <a:pPr marL="0" indent="0">
              <a:spcBef>
                <a:spcPts val="0"/>
              </a:spcBef>
              <a:buNone/>
            </a:pPr>
            <a:r>
              <a:rPr lang="en-US" sz="2200" dirty="0">
                <a:solidFill>
                  <a:srgbClr val="304677"/>
                </a:solidFill>
              </a:rPr>
              <a:t> </a:t>
            </a:r>
            <a:r>
              <a:rPr lang="en-US" sz="2000" b="1" dirty="0">
                <a:solidFill>
                  <a:srgbClr val="304677"/>
                </a:solidFill>
              </a:rPr>
              <a:t>Exception</a:t>
            </a:r>
            <a:r>
              <a:rPr lang="en-US" sz="2000" dirty="0">
                <a:solidFill>
                  <a:srgbClr val="304677"/>
                </a:solidFill>
              </a:rPr>
              <a:t>: </a:t>
            </a:r>
          </a:p>
          <a:p>
            <a:pPr marL="806450"/>
            <a:r>
              <a:rPr lang="en-US" sz="2000" dirty="0">
                <a:solidFill>
                  <a:srgbClr val="304677"/>
                </a:solidFill>
              </a:rPr>
              <a:t>battery operated detectors/alarms are permitted where the code that was in effect at the time of construction, did not require carbon monoxide detectors be provided</a:t>
            </a:r>
            <a:r>
              <a:rPr lang="en-US" sz="2200" dirty="0">
                <a:solidFill>
                  <a:srgbClr val="304677"/>
                </a:solidFill>
              </a:rPr>
              <a:t>.</a:t>
            </a:r>
          </a:p>
          <a:p>
            <a:endParaRPr lang="en-US" dirty="0"/>
          </a:p>
        </p:txBody>
      </p:sp>
      <p:sp>
        <p:nvSpPr>
          <p:cNvPr id="2" name="Slide Number Placeholder 1">
            <a:extLst>
              <a:ext uri="{FF2B5EF4-FFF2-40B4-BE49-F238E27FC236}">
                <a16:creationId xmlns:a16="http://schemas.microsoft.com/office/drawing/2014/main" id="{195BDA2B-D075-4751-8081-4EA8610B29F0}"/>
              </a:ext>
            </a:extLst>
          </p:cNvPr>
          <p:cNvSpPr>
            <a:spLocks noGrp="1"/>
          </p:cNvSpPr>
          <p:nvPr>
            <p:ph type="sldNum" sz="quarter" idx="12"/>
          </p:nvPr>
        </p:nvSpPr>
        <p:spPr/>
        <p:txBody>
          <a:bodyPr/>
          <a:lstStyle/>
          <a:p>
            <a:fld id="{330EA680-D336-4FF7-8B7A-9848BB0A1C32}" type="slidenum">
              <a:rPr lang="en-US" smtClean="0"/>
              <a:t>44</a:t>
            </a:fld>
            <a:endParaRPr lang="en-US"/>
          </a:p>
        </p:txBody>
      </p:sp>
    </p:spTree>
    <p:extLst>
      <p:ext uri="{BB962C8B-B14F-4D97-AF65-F5344CB8AC3E}">
        <p14:creationId xmlns:p14="http://schemas.microsoft.com/office/powerpoint/2010/main" val="96495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AAD-38D0-4BF4-90E5-B88221D88E1C}"/>
              </a:ext>
            </a:extLst>
          </p:cNvPr>
          <p:cNvSpPr>
            <a:spLocks noGrp="1"/>
          </p:cNvSpPr>
          <p:nvPr>
            <p:ph type="title"/>
          </p:nvPr>
        </p:nvSpPr>
        <p:spPr/>
        <p:txBody>
          <a:bodyPr>
            <a:normAutofit/>
          </a:bodyPr>
          <a:lstStyle/>
          <a:p>
            <a:r>
              <a:rPr lang="en-US" sz="4000" dirty="0">
                <a:solidFill>
                  <a:srgbClr val="3E986F"/>
                </a:solidFill>
              </a:rPr>
              <a:t>NSPIRE</a:t>
            </a:r>
          </a:p>
        </p:txBody>
      </p:sp>
      <p:sp>
        <p:nvSpPr>
          <p:cNvPr id="3" name="Content Placeholder 2">
            <a:extLst>
              <a:ext uri="{FF2B5EF4-FFF2-40B4-BE49-F238E27FC236}">
                <a16:creationId xmlns:a16="http://schemas.microsoft.com/office/drawing/2014/main" id="{2FFCA1B5-4486-4BDB-9A26-35E1B83A7707}"/>
              </a:ext>
            </a:extLst>
          </p:cNvPr>
          <p:cNvSpPr>
            <a:spLocks noGrp="1"/>
          </p:cNvSpPr>
          <p:nvPr>
            <p:ph idx="1"/>
          </p:nvPr>
        </p:nvSpPr>
        <p:spPr>
          <a:xfrm>
            <a:off x="677334" y="1488613"/>
            <a:ext cx="9293980" cy="5102192"/>
          </a:xfrm>
        </p:spPr>
        <p:txBody>
          <a:bodyPr>
            <a:normAutofit/>
          </a:bodyPr>
          <a:lstStyle/>
          <a:p>
            <a:pPr marL="0" indent="0">
              <a:buNone/>
            </a:pPr>
            <a:r>
              <a:rPr lang="en-US" sz="2200" i="1" dirty="0">
                <a:solidFill>
                  <a:srgbClr val="304677"/>
                </a:solidFill>
              </a:rPr>
              <a:t>National Standards for the Physical Inspection of Real Estate is changing the landscape of inspections. NSPIRE is changing from a room to room inspection to a component inspection in 3 inspectable areas.  </a:t>
            </a:r>
          </a:p>
          <a:p>
            <a:pPr marL="0" indent="0">
              <a:buNone/>
            </a:pPr>
            <a:r>
              <a:rPr lang="en-US" sz="2200" i="1" dirty="0">
                <a:solidFill>
                  <a:srgbClr val="304677"/>
                </a:solidFill>
              </a:rPr>
              <a:t>No longer are we looking at the unit and common areas, but we are now inspecting the Inside, Outside, and the Unit.</a:t>
            </a:r>
          </a:p>
          <a:p>
            <a:pPr marL="0" indent="0">
              <a:buNone/>
            </a:pPr>
            <a:r>
              <a:rPr lang="en-US" sz="2200" i="1" dirty="0">
                <a:solidFill>
                  <a:srgbClr val="304677"/>
                </a:solidFill>
              </a:rPr>
              <a:t>		Egress from the unit					Fencing and Parking Areas</a:t>
            </a:r>
          </a:p>
          <a:p>
            <a:pPr marL="0" indent="0">
              <a:buNone/>
            </a:pPr>
            <a:r>
              <a:rPr lang="en-US" sz="2200" i="1" dirty="0">
                <a:solidFill>
                  <a:srgbClr val="304677"/>
                </a:solidFill>
              </a:rPr>
              <a:t>		Building &amp; Address Signage			Common Laundry Facilities</a:t>
            </a:r>
          </a:p>
          <a:p>
            <a:pPr marL="0" indent="0">
              <a:buNone/>
            </a:pPr>
            <a:r>
              <a:rPr lang="en-US" sz="2200" i="1" dirty="0">
                <a:solidFill>
                  <a:srgbClr val="304677"/>
                </a:solidFill>
              </a:rPr>
              <a:t>		Refuse and Disposal Areas			Mold-Like Substances</a:t>
            </a:r>
          </a:p>
        </p:txBody>
      </p:sp>
      <p:sp>
        <p:nvSpPr>
          <p:cNvPr id="4" name="Slide Number Placeholder 3">
            <a:extLst>
              <a:ext uri="{FF2B5EF4-FFF2-40B4-BE49-F238E27FC236}">
                <a16:creationId xmlns:a16="http://schemas.microsoft.com/office/drawing/2014/main" id="{5B2C7AC5-C06D-49F1-8459-519CFC22E5EE}"/>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136410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940A9-8160-450D-B626-594EB1B34B3E}"/>
              </a:ext>
            </a:extLst>
          </p:cNvPr>
          <p:cNvSpPr>
            <a:spLocks noGrp="1"/>
          </p:cNvSpPr>
          <p:nvPr>
            <p:ph idx="1"/>
          </p:nvPr>
        </p:nvSpPr>
        <p:spPr>
          <a:xfrm>
            <a:off x="677334" y="1080655"/>
            <a:ext cx="8596668" cy="5483222"/>
          </a:xfrm>
        </p:spPr>
        <p:txBody>
          <a:bodyPr/>
          <a:lstStyle/>
          <a:p>
            <a:r>
              <a:rPr lang="en-US" sz="2200" dirty="0">
                <a:solidFill>
                  <a:srgbClr val="304677"/>
                </a:solidFill>
              </a:rPr>
              <a:t>Resident owned property is not evaluated as an obstruction to fire escape access</a:t>
            </a:r>
          </a:p>
          <a:p>
            <a:r>
              <a:rPr lang="en-US" sz="2200" dirty="0">
                <a:solidFill>
                  <a:srgbClr val="304677"/>
                </a:solidFill>
              </a:rPr>
              <a:t>Fire doors must function properly and not be locked. </a:t>
            </a:r>
          </a:p>
          <a:p>
            <a:r>
              <a:rPr lang="en-US" sz="2200" dirty="0">
                <a:solidFill>
                  <a:srgbClr val="304677"/>
                </a:solidFill>
              </a:rPr>
              <a:t>Double-keyed deadbolts are not allowed</a:t>
            </a:r>
          </a:p>
          <a:p>
            <a:r>
              <a:rPr lang="en-US" sz="2200" dirty="0">
                <a:solidFill>
                  <a:srgbClr val="304677"/>
                </a:solidFill>
              </a:rPr>
              <a:t>Fencing must be secure and gates must be operational</a:t>
            </a:r>
          </a:p>
          <a:p>
            <a:r>
              <a:rPr lang="en-US" sz="2200" dirty="0">
                <a:solidFill>
                  <a:srgbClr val="304677"/>
                </a:solidFill>
              </a:rPr>
              <a:t>Parking areas must not have any pot holes or ponding water</a:t>
            </a:r>
          </a:p>
          <a:p>
            <a:r>
              <a:rPr lang="en-US" sz="2200" dirty="0">
                <a:solidFill>
                  <a:srgbClr val="304677"/>
                </a:solidFill>
              </a:rPr>
              <a:t>Trash around the site grounds and large discarded items</a:t>
            </a:r>
          </a:p>
          <a:p>
            <a:r>
              <a:rPr lang="en-US" sz="2200" dirty="0">
                <a:solidFill>
                  <a:srgbClr val="304677"/>
                </a:solidFill>
              </a:rPr>
              <a:t>Site signage, property address, and building numbers must be visible and not damaged or missing</a:t>
            </a:r>
          </a:p>
          <a:p>
            <a:r>
              <a:rPr lang="en-US" sz="2200" dirty="0">
                <a:solidFill>
                  <a:srgbClr val="304677"/>
                </a:solidFill>
              </a:rPr>
              <a:t>Most mold-like substances have a 30-day fail rating unless severe</a:t>
            </a:r>
          </a:p>
          <a:p>
            <a:endParaRPr lang="en-US" dirty="0"/>
          </a:p>
        </p:txBody>
      </p:sp>
      <p:sp>
        <p:nvSpPr>
          <p:cNvPr id="2" name="Slide Number Placeholder 1">
            <a:extLst>
              <a:ext uri="{FF2B5EF4-FFF2-40B4-BE49-F238E27FC236}">
                <a16:creationId xmlns:a16="http://schemas.microsoft.com/office/drawing/2014/main" id="{352A8AF9-8B8F-4C63-832D-6C6C64DF19A3}"/>
              </a:ext>
            </a:extLst>
          </p:cNvPr>
          <p:cNvSpPr>
            <a:spLocks noGrp="1"/>
          </p:cNvSpPr>
          <p:nvPr>
            <p:ph type="sldNum" sz="quarter" idx="12"/>
          </p:nvPr>
        </p:nvSpPr>
        <p:spPr/>
        <p:txBody>
          <a:bodyPr/>
          <a:lstStyle/>
          <a:p>
            <a:fld id="{330EA680-D336-4FF7-8B7A-9848BB0A1C32}" type="slidenum">
              <a:rPr lang="en-US" smtClean="0"/>
              <a:t>46</a:t>
            </a:fld>
            <a:endParaRPr lang="en-US"/>
          </a:p>
        </p:txBody>
      </p:sp>
    </p:spTree>
    <p:extLst>
      <p:ext uri="{BB962C8B-B14F-4D97-AF65-F5344CB8AC3E}">
        <p14:creationId xmlns:p14="http://schemas.microsoft.com/office/powerpoint/2010/main" val="87483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5B1D-6C7D-46AC-B058-7E20059F0642}"/>
              </a:ext>
            </a:extLst>
          </p:cNvPr>
          <p:cNvSpPr>
            <a:spLocks noGrp="1"/>
          </p:cNvSpPr>
          <p:nvPr>
            <p:ph type="title"/>
          </p:nvPr>
        </p:nvSpPr>
        <p:spPr>
          <a:xfrm>
            <a:off x="677334" y="554842"/>
            <a:ext cx="8596668" cy="1320800"/>
          </a:xfrm>
        </p:spPr>
        <p:txBody>
          <a:bodyPr/>
          <a:lstStyle/>
          <a:p>
            <a:r>
              <a:rPr lang="en-US" dirty="0"/>
              <a:t>Landlord Listing</a:t>
            </a:r>
          </a:p>
        </p:txBody>
      </p:sp>
      <p:sp>
        <p:nvSpPr>
          <p:cNvPr id="3" name="Content Placeholder 2">
            <a:extLst>
              <a:ext uri="{FF2B5EF4-FFF2-40B4-BE49-F238E27FC236}">
                <a16:creationId xmlns:a16="http://schemas.microsoft.com/office/drawing/2014/main" id="{A68E4111-D170-469A-9EC6-F830171A2655}"/>
              </a:ext>
            </a:extLst>
          </p:cNvPr>
          <p:cNvSpPr>
            <a:spLocks noGrp="1"/>
          </p:cNvSpPr>
          <p:nvPr>
            <p:ph idx="1"/>
          </p:nvPr>
        </p:nvSpPr>
        <p:spPr>
          <a:xfrm>
            <a:off x="598957" y="1520041"/>
            <a:ext cx="8780174" cy="4053445"/>
          </a:xfrm>
        </p:spPr>
        <p:txBody>
          <a:bodyPr>
            <a:normAutofit fontScale="85000" lnSpcReduction="20000"/>
          </a:bodyPr>
          <a:lstStyle/>
          <a:p>
            <a:pPr marL="0" indent="0">
              <a:spcAft>
                <a:spcPts val="600"/>
              </a:spcAft>
              <a:buNone/>
            </a:pPr>
            <a:r>
              <a:rPr lang="en-US" sz="2000" dirty="0">
                <a:solidFill>
                  <a:srgbClr val="304677"/>
                </a:solidFill>
              </a:rPr>
              <a:t>BCHA is transitioning from a paper landlord listing to an online site.  We will begin partnering with Affordablehousing.com as an online rental property listing site.  This is a free online housing locator to help tenants find housing and landlords fill vacancies. BCHA will refer tenants to this website to locate a suitable unit.</a:t>
            </a:r>
          </a:p>
          <a:p>
            <a:pPr marL="0" indent="0">
              <a:spcAft>
                <a:spcPts val="600"/>
              </a:spcAft>
              <a:buNone/>
            </a:pPr>
            <a:r>
              <a:rPr lang="en-US" sz="2000" dirty="0">
                <a:solidFill>
                  <a:srgbClr val="304677"/>
                </a:solidFill>
              </a:rPr>
              <a:t>Landlords will be able to set up an account so that they can:</a:t>
            </a:r>
          </a:p>
          <a:p>
            <a:pPr>
              <a:spcAft>
                <a:spcPts val="600"/>
              </a:spcAft>
            </a:pPr>
            <a:r>
              <a:rPr lang="en-US" sz="2000" dirty="0">
                <a:solidFill>
                  <a:srgbClr val="304677"/>
                </a:solidFill>
              </a:rPr>
              <a:t>List available units, square footage, rental amount, security deposit, pictures, amenities, etc.  </a:t>
            </a:r>
          </a:p>
          <a:p>
            <a:pPr>
              <a:spcAft>
                <a:spcPts val="600"/>
              </a:spcAft>
            </a:pPr>
            <a:r>
              <a:rPr lang="en-US" sz="2000" dirty="0">
                <a:solidFill>
                  <a:srgbClr val="304677"/>
                </a:solidFill>
              </a:rPr>
              <a:t>Click to update the listing when your unit becomes unavailable, so that you are not getting unwanted calls from prospective tenants.  When the unit is available, then quickly update the listing.  </a:t>
            </a:r>
          </a:p>
          <a:p>
            <a:pPr>
              <a:spcAft>
                <a:spcPts val="600"/>
              </a:spcAft>
            </a:pPr>
            <a:r>
              <a:rPr lang="en-US" sz="2000" dirty="0">
                <a:solidFill>
                  <a:srgbClr val="304677"/>
                </a:solidFill>
              </a:rPr>
              <a:t>Update the rental or deposit amounts, pictures, etc. at any time.</a:t>
            </a:r>
          </a:p>
          <a:p>
            <a:pPr marL="0" indent="0">
              <a:spcAft>
                <a:spcPts val="600"/>
              </a:spcAft>
              <a:buNone/>
            </a:pPr>
            <a:endParaRPr lang="en-US" dirty="0">
              <a:solidFill>
                <a:srgbClr val="304677"/>
              </a:solidFill>
            </a:endParaRPr>
          </a:p>
          <a:p>
            <a:pPr marL="0" indent="0">
              <a:spcBef>
                <a:spcPts val="0"/>
              </a:spcBef>
              <a:buNone/>
            </a:pPr>
            <a:r>
              <a:rPr lang="en-US" dirty="0">
                <a:solidFill>
                  <a:srgbClr val="304677"/>
                </a:solidFill>
              </a:rPr>
              <a:t>Look for changes on our website!!					</a:t>
            </a:r>
            <a:endParaRPr lang="en-US" baseline="30000" dirty="0">
              <a:solidFill>
                <a:srgbClr val="304677"/>
              </a:solidFill>
            </a:endParaRPr>
          </a:p>
        </p:txBody>
      </p:sp>
      <p:sp>
        <p:nvSpPr>
          <p:cNvPr id="4" name="Slide Number Placeholder 3">
            <a:extLst>
              <a:ext uri="{FF2B5EF4-FFF2-40B4-BE49-F238E27FC236}">
                <a16:creationId xmlns:a16="http://schemas.microsoft.com/office/drawing/2014/main" id="{8482649F-E0D0-49BF-9239-86EA31FD0FFA}"/>
              </a:ext>
            </a:extLst>
          </p:cNvPr>
          <p:cNvSpPr>
            <a:spLocks noGrp="1"/>
          </p:cNvSpPr>
          <p:nvPr>
            <p:ph type="sldNum" sz="quarter" idx="12"/>
          </p:nvPr>
        </p:nvSpPr>
        <p:spPr/>
        <p:txBody>
          <a:bodyPr/>
          <a:lstStyle/>
          <a:p>
            <a:fld id="{330EA680-D336-4FF7-8B7A-9848BB0A1C32}" type="slidenum">
              <a:rPr lang="en-US" smtClean="0"/>
              <a:t>47</a:t>
            </a:fld>
            <a:endParaRPr lang="en-US"/>
          </a:p>
        </p:txBody>
      </p:sp>
    </p:spTree>
    <p:extLst>
      <p:ext uri="{BB962C8B-B14F-4D97-AF65-F5344CB8AC3E}">
        <p14:creationId xmlns:p14="http://schemas.microsoft.com/office/powerpoint/2010/main" val="3669406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E123B9-7B56-4205-97C7-11B40B03C745}"/>
              </a:ext>
            </a:extLst>
          </p:cNvPr>
          <p:cNvPicPr>
            <a:picLocks noGrp="1" noChangeAspect="1"/>
          </p:cNvPicPr>
          <p:nvPr>
            <p:ph idx="1"/>
          </p:nvPr>
        </p:nvPicPr>
        <p:blipFill>
          <a:blip r:embed="rId3"/>
          <a:stretch>
            <a:fillRect/>
          </a:stretch>
        </p:blipFill>
        <p:spPr>
          <a:xfrm>
            <a:off x="583475" y="2827335"/>
            <a:ext cx="8596312" cy="1802085"/>
          </a:xfrm>
          <a:prstGeom prst="rect">
            <a:avLst/>
          </a:prstGeom>
        </p:spPr>
      </p:pic>
      <p:sp>
        <p:nvSpPr>
          <p:cNvPr id="2" name="Slide Number Placeholder 1">
            <a:extLst>
              <a:ext uri="{FF2B5EF4-FFF2-40B4-BE49-F238E27FC236}">
                <a16:creationId xmlns:a16="http://schemas.microsoft.com/office/drawing/2014/main" id="{EFEE64EE-2E6E-44C2-933E-6D455F87ADCA}"/>
              </a:ext>
            </a:extLst>
          </p:cNvPr>
          <p:cNvSpPr>
            <a:spLocks noGrp="1"/>
          </p:cNvSpPr>
          <p:nvPr>
            <p:ph type="sldNum" sz="quarter" idx="12"/>
          </p:nvPr>
        </p:nvSpPr>
        <p:spPr/>
        <p:txBody>
          <a:bodyPr/>
          <a:lstStyle/>
          <a:p>
            <a:fld id="{330EA680-D336-4FF7-8B7A-9848BB0A1C32}" type="slidenum">
              <a:rPr lang="en-US" smtClean="0"/>
              <a:t>48</a:t>
            </a:fld>
            <a:endParaRPr lang="en-US"/>
          </a:p>
        </p:txBody>
      </p:sp>
      <p:sp>
        <p:nvSpPr>
          <p:cNvPr id="8" name="Arrow: Down 7">
            <a:extLst>
              <a:ext uri="{FF2B5EF4-FFF2-40B4-BE49-F238E27FC236}">
                <a16:creationId xmlns:a16="http://schemas.microsoft.com/office/drawing/2014/main" id="{49194D4A-6E06-457B-AF64-3D43012CDF24}"/>
              </a:ext>
            </a:extLst>
          </p:cNvPr>
          <p:cNvSpPr/>
          <p:nvPr/>
        </p:nvSpPr>
        <p:spPr>
          <a:xfrm>
            <a:off x="8508275" y="2478678"/>
            <a:ext cx="261257" cy="3805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AB254B4-97B8-4C7F-AA70-B4B3AAF62AC2}"/>
              </a:ext>
            </a:extLst>
          </p:cNvPr>
          <p:cNvSpPr/>
          <p:nvPr/>
        </p:nvSpPr>
        <p:spPr>
          <a:xfrm>
            <a:off x="2281645" y="2492692"/>
            <a:ext cx="261257" cy="3891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28B228-5C4C-4CFC-80C0-2ADB994298FF}"/>
              </a:ext>
            </a:extLst>
          </p:cNvPr>
          <p:cNvPicPr>
            <a:picLocks noChangeAspect="1"/>
          </p:cNvPicPr>
          <p:nvPr/>
        </p:nvPicPr>
        <p:blipFill rotWithShape="1">
          <a:blip r:embed="rId4"/>
          <a:srcRect l="4028" t="9688" r="3495"/>
          <a:stretch/>
        </p:blipFill>
        <p:spPr>
          <a:xfrm>
            <a:off x="583475" y="4817293"/>
            <a:ext cx="8527098" cy="1802086"/>
          </a:xfrm>
          <a:prstGeom prst="rect">
            <a:avLst/>
          </a:prstGeom>
        </p:spPr>
      </p:pic>
      <p:sp>
        <p:nvSpPr>
          <p:cNvPr id="11" name="Rectangle 10">
            <a:extLst>
              <a:ext uri="{FF2B5EF4-FFF2-40B4-BE49-F238E27FC236}">
                <a16:creationId xmlns:a16="http://schemas.microsoft.com/office/drawing/2014/main" id="{E0F239AF-9765-435E-A82F-5C70289B9587}"/>
              </a:ext>
            </a:extLst>
          </p:cNvPr>
          <p:cNvSpPr/>
          <p:nvPr/>
        </p:nvSpPr>
        <p:spPr>
          <a:xfrm>
            <a:off x="583475" y="827491"/>
            <a:ext cx="9039496" cy="1477328"/>
          </a:xfrm>
          <a:prstGeom prst="rect">
            <a:avLst/>
          </a:prstGeom>
        </p:spPr>
        <p:txBody>
          <a:bodyPr wrap="square">
            <a:spAutoFit/>
          </a:bodyPr>
          <a:lstStyle/>
          <a:p>
            <a:r>
              <a:rPr lang="en-US" dirty="0">
                <a:solidFill>
                  <a:srgbClr val="304677"/>
                </a:solidFill>
              </a:rPr>
              <a:t>Brazoria County Housing Authority’s website </a:t>
            </a:r>
            <a:r>
              <a:rPr lang="en-US" dirty="0">
                <a:solidFill>
                  <a:srgbClr val="30988E"/>
                </a:solidFill>
              </a:rPr>
              <a:t>https://www.brazoriacountytx.gov/departments/housing-and-urban-development/housing/landlords</a:t>
            </a:r>
          </a:p>
          <a:p>
            <a:r>
              <a:rPr lang="en-US" dirty="0">
                <a:solidFill>
                  <a:srgbClr val="304677"/>
                </a:solidFill>
              </a:rPr>
              <a:t>or</a:t>
            </a:r>
          </a:p>
          <a:p>
            <a:r>
              <a:rPr lang="en-US" dirty="0">
                <a:solidFill>
                  <a:srgbClr val="30988E"/>
                </a:solidFill>
              </a:rPr>
              <a:t>https://www.affordablehousing.com/list-your-property/</a:t>
            </a:r>
            <a:endParaRPr lang="en-US" baseline="30000" dirty="0">
              <a:solidFill>
                <a:srgbClr val="30988E"/>
              </a:solidFill>
            </a:endParaRPr>
          </a:p>
        </p:txBody>
      </p:sp>
    </p:spTree>
    <p:extLst>
      <p:ext uri="{BB962C8B-B14F-4D97-AF65-F5344CB8AC3E}">
        <p14:creationId xmlns:p14="http://schemas.microsoft.com/office/powerpoint/2010/main" val="2353535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7673-7BF5-4335-A81E-9571D4B0C3E4}"/>
              </a:ext>
            </a:extLst>
          </p:cNvPr>
          <p:cNvSpPr>
            <a:spLocks noGrp="1"/>
          </p:cNvSpPr>
          <p:nvPr>
            <p:ph type="title"/>
          </p:nvPr>
        </p:nvSpPr>
        <p:spPr>
          <a:xfrm>
            <a:off x="677334" y="609600"/>
            <a:ext cx="8596668" cy="851065"/>
          </a:xfrm>
        </p:spPr>
        <p:txBody>
          <a:bodyPr>
            <a:normAutofit/>
          </a:bodyPr>
          <a:lstStyle/>
          <a:p>
            <a:r>
              <a:rPr lang="en-US" sz="4000" dirty="0">
                <a:solidFill>
                  <a:srgbClr val="3E986F"/>
                </a:solidFill>
                <a:cs typeface="Calibri Light"/>
              </a:rPr>
              <a:t>Where to learn more</a:t>
            </a:r>
            <a:endParaRPr lang="en-US" sz="4000" dirty="0">
              <a:solidFill>
                <a:srgbClr val="3E986F"/>
              </a:solidFill>
            </a:endParaRPr>
          </a:p>
        </p:txBody>
      </p:sp>
      <p:sp>
        <p:nvSpPr>
          <p:cNvPr id="3" name="Content Placeholder 2">
            <a:extLst>
              <a:ext uri="{FF2B5EF4-FFF2-40B4-BE49-F238E27FC236}">
                <a16:creationId xmlns:a16="http://schemas.microsoft.com/office/drawing/2014/main" id="{52075C2E-0FF4-402E-8F58-C394536D70A4}"/>
              </a:ext>
            </a:extLst>
          </p:cNvPr>
          <p:cNvSpPr>
            <a:spLocks noGrp="1"/>
          </p:cNvSpPr>
          <p:nvPr>
            <p:ph idx="1"/>
          </p:nvPr>
        </p:nvSpPr>
        <p:spPr>
          <a:xfrm>
            <a:off x="677334" y="1579419"/>
            <a:ext cx="8596668" cy="4461944"/>
          </a:xfrm>
        </p:spPr>
        <p:txBody>
          <a:bodyPr>
            <a:normAutofit/>
          </a:bodyPr>
          <a:lstStyle/>
          <a:p>
            <a:pPr marL="344488" indent="-344488">
              <a:buClr>
                <a:srgbClr val="689726"/>
              </a:buClr>
              <a:buFont typeface="Arial" panose="020B0604020202020204" pitchFamily="34" charset="0"/>
              <a:buChar char="•"/>
            </a:pPr>
            <a:r>
              <a:rPr lang="en-US" sz="2200" dirty="0">
                <a:solidFill>
                  <a:srgbClr val="304677"/>
                </a:solidFill>
              </a:rPr>
              <a:t>HUD’s Landlord Page: </a:t>
            </a:r>
          </a:p>
          <a:p>
            <a:pPr marL="463550" indent="0">
              <a:buClr>
                <a:srgbClr val="689726"/>
              </a:buClr>
              <a:buNone/>
            </a:pPr>
            <a:r>
              <a:rPr lang="en-US" sz="2200" dirty="0">
                <a:solidFill>
                  <a:srgbClr val="304677"/>
                </a:solidFill>
                <a:hlinkClick r:id="rId3">
                  <a:extLst>
                    <a:ext uri="{A12FA001-AC4F-418D-AE19-62706E023703}">
                      <ahyp:hlinkClr xmlns:ahyp="http://schemas.microsoft.com/office/drawing/2018/hyperlinkcolor" val="tx"/>
                    </a:ext>
                  </a:extLst>
                </a:hlinkClick>
              </a:rPr>
              <a:t>https://www.hud.gov/program_offices/public_indian_housing/programs/hcv/landlord</a:t>
            </a:r>
            <a:endParaRPr lang="en-US" sz="2200" dirty="0">
              <a:solidFill>
                <a:srgbClr val="304677"/>
              </a:solidFill>
            </a:endParaRPr>
          </a:p>
          <a:p>
            <a:pPr>
              <a:buClr>
                <a:srgbClr val="689726"/>
              </a:buClr>
              <a:buFont typeface="Arial" panose="020B0604020202020204" pitchFamily="34" charset="0"/>
              <a:buChar char="•"/>
            </a:pPr>
            <a:r>
              <a:rPr lang="en-US" sz="2200" dirty="0">
                <a:solidFill>
                  <a:srgbClr val="304677"/>
                </a:solidFill>
                <a:hlinkClick r:id="rId4"/>
              </a:rPr>
              <a:t>HUD Exchange Landlord Page:</a:t>
            </a:r>
          </a:p>
          <a:p>
            <a:pPr marL="463550" indent="0">
              <a:buClr>
                <a:srgbClr val="689726"/>
              </a:buClr>
              <a:buNone/>
            </a:pPr>
            <a:r>
              <a:rPr lang="en-US" sz="2200" dirty="0">
                <a:solidFill>
                  <a:srgbClr val="304677"/>
                </a:solidFill>
                <a:hlinkClick r:id="rId4"/>
              </a:rPr>
              <a:t>https://www.hudexchange.info/programs/public-housing/hcv-landlord-resources/</a:t>
            </a:r>
            <a:endParaRPr lang="en-US" sz="2200" dirty="0">
              <a:solidFill>
                <a:srgbClr val="304677"/>
              </a:solidFill>
            </a:endParaRPr>
          </a:p>
          <a:p>
            <a:pPr marL="344488" indent="-344488">
              <a:buClr>
                <a:srgbClr val="689726"/>
              </a:buClr>
              <a:buFont typeface="Arial" panose="020B0604020202020204" pitchFamily="34" charset="0"/>
              <a:buChar char="•"/>
            </a:pPr>
            <a:r>
              <a:rPr lang="en-US" sz="2200" dirty="0">
                <a:solidFill>
                  <a:srgbClr val="304677"/>
                </a:solidFill>
              </a:rPr>
              <a:t>Housing Choice Voucher Fact Sheet: </a:t>
            </a:r>
          </a:p>
          <a:p>
            <a:pPr marL="463550" indent="0">
              <a:buClr>
                <a:srgbClr val="689726"/>
              </a:buClr>
              <a:buNone/>
            </a:pPr>
            <a:r>
              <a:rPr lang="en-US" sz="2200" dirty="0">
                <a:solidFill>
                  <a:srgbClr val="304677"/>
                </a:solidFill>
                <a:hlinkClick r:id="rId5">
                  <a:extLst>
                    <a:ext uri="{A12FA001-AC4F-418D-AE19-62706E023703}">
                      <ahyp:hlinkClr xmlns:ahyp="http://schemas.microsoft.com/office/drawing/2018/hyperlinkcolor" val="tx"/>
                    </a:ext>
                  </a:extLst>
                </a:hlinkClick>
              </a:rPr>
              <a:t>https://files.hudexchange.info/resources/documents/PIH-HCV-Landlord-Fact-Sheet.pdf</a:t>
            </a:r>
            <a:endParaRPr lang="en-US" sz="2200" dirty="0">
              <a:solidFill>
                <a:srgbClr val="304677"/>
              </a:solidFill>
            </a:endParaRPr>
          </a:p>
        </p:txBody>
      </p:sp>
      <p:sp>
        <p:nvSpPr>
          <p:cNvPr id="4" name="Slide Number Placeholder 3">
            <a:extLst>
              <a:ext uri="{FF2B5EF4-FFF2-40B4-BE49-F238E27FC236}">
                <a16:creationId xmlns:a16="http://schemas.microsoft.com/office/drawing/2014/main" id="{2098630B-E1A6-4C2F-A4E3-4BD790000D9A}"/>
              </a:ext>
            </a:extLst>
          </p:cNvPr>
          <p:cNvSpPr>
            <a:spLocks noGrp="1"/>
          </p:cNvSpPr>
          <p:nvPr>
            <p:ph type="sldNum" sz="quarter" idx="12"/>
          </p:nvPr>
        </p:nvSpPr>
        <p:spPr/>
        <p:txBody>
          <a:bodyPr/>
          <a:lstStyle/>
          <a:p>
            <a:fld id="{330EA680-D336-4FF7-8B7A-9848BB0A1C32}" type="slidenum">
              <a:rPr lang="en-US" smtClean="0"/>
              <a:t>49</a:t>
            </a:fld>
            <a:endParaRPr lang="en-US"/>
          </a:p>
        </p:txBody>
      </p:sp>
    </p:spTree>
    <p:extLst>
      <p:ext uri="{BB962C8B-B14F-4D97-AF65-F5344CB8AC3E}">
        <p14:creationId xmlns:p14="http://schemas.microsoft.com/office/powerpoint/2010/main" val="26534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B234-67BB-448C-A5B1-352526FEAA3E}"/>
              </a:ext>
            </a:extLst>
          </p:cNvPr>
          <p:cNvSpPr>
            <a:spLocks noGrp="1"/>
          </p:cNvSpPr>
          <p:nvPr>
            <p:ph type="title"/>
          </p:nvPr>
        </p:nvSpPr>
        <p:spPr>
          <a:xfrm>
            <a:off x="938591" y="573974"/>
            <a:ext cx="8596668" cy="1320800"/>
          </a:xfrm>
        </p:spPr>
        <p:txBody>
          <a:bodyPr/>
          <a:lstStyle/>
          <a:p>
            <a:r>
              <a:rPr lang="en-US" dirty="0"/>
              <a:t>Meet the Staff</a:t>
            </a:r>
          </a:p>
        </p:txBody>
      </p:sp>
      <p:sp>
        <p:nvSpPr>
          <p:cNvPr id="20" name="Content Placeholder 19">
            <a:extLst>
              <a:ext uri="{FF2B5EF4-FFF2-40B4-BE49-F238E27FC236}">
                <a16:creationId xmlns:a16="http://schemas.microsoft.com/office/drawing/2014/main" id="{D911A5DA-6126-4CAF-8735-D3F88301DD2B}"/>
              </a:ext>
            </a:extLst>
          </p:cNvPr>
          <p:cNvSpPr>
            <a:spLocks noGrp="1"/>
          </p:cNvSpPr>
          <p:nvPr>
            <p:ph idx="1"/>
          </p:nvPr>
        </p:nvSpPr>
        <p:spPr>
          <a:xfrm>
            <a:off x="677334" y="1401289"/>
            <a:ext cx="8596668" cy="5094514"/>
          </a:xfrm>
        </p:spPr>
        <p:txBody>
          <a:bodyPr>
            <a:normAutofit/>
          </a:bodyPr>
          <a:lstStyle/>
          <a:p>
            <a:r>
              <a:rPr lang="en-US" dirty="0"/>
              <a:t>Daphne Lemelle, Director</a:t>
            </a:r>
          </a:p>
          <a:p>
            <a:r>
              <a:rPr lang="en-US" dirty="0"/>
              <a:t>Jennifer Crainer, Asst Director</a:t>
            </a:r>
          </a:p>
          <a:p>
            <a:r>
              <a:rPr lang="en-US" dirty="0"/>
              <a:t>Karen Land, Financial Coordinator</a:t>
            </a:r>
          </a:p>
          <a:p>
            <a:r>
              <a:rPr lang="en-US" dirty="0"/>
              <a:t>Toni Davis, Case Worker</a:t>
            </a:r>
          </a:p>
          <a:p>
            <a:r>
              <a:rPr lang="en-US" dirty="0"/>
              <a:t>Yvette Jammer, Case Worker</a:t>
            </a:r>
          </a:p>
          <a:p>
            <a:r>
              <a:rPr lang="en-US" dirty="0"/>
              <a:t>Kimberly Harding, Case Worker</a:t>
            </a:r>
          </a:p>
          <a:p>
            <a:r>
              <a:rPr lang="en-US" dirty="0"/>
              <a:t>Abby Morgan, Case Worker</a:t>
            </a:r>
          </a:p>
          <a:p>
            <a:r>
              <a:rPr lang="en-US" dirty="0"/>
              <a:t>Stephanie Ebarra, Inspector</a:t>
            </a:r>
          </a:p>
          <a:p>
            <a:r>
              <a:rPr lang="en-US" dirty="0"/>
              <a:t>Matt Summers, QC Inspector</a:t>
            </a:r>
          </a:p>
          <a:p>
            <a:r>
              <a:rPr lang="en-US" dirty="0"/>
              <a:t>Amanda Danford, QC Specialist</a:t>
            </a:r>
          </a:p>
          <a:p>
            <a:r>
              <a:rPr lang="en-US" dirty="0"/>
              <a:t>Kaitlynn Clay, Clerk</a:t>
            </a:r>
          </a:p>
          <a:p>
            <a:r>
              <a:rPr lang="en-US" dirty="0"/>
              <a:t>Belinda Roberson, Receptionist</a:t>
            </a:r>
          </a:p>
        </p:txBody>
      </p:sp>
      <p:sp>
        <p:nvSpPr>
          <p:cNvPr id="3" name="Slide Number Placeholder 2">
            <a:extLst>
              <a:ext uri="{FF2B5EF4-FFF2-40B4-BE49-F238E27FC236}">
                <a16:creationId xmlns:a16="http://schemas.microsoft.com/office/drawing/2014/main" id="{069F7191-705B-445A-A970-7C514D0A4FB6}"/>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419287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7673-7BF5-4335-A81E-9571D4B0C3E4}"/>
              </a:ext>
            </a:extLst>
          </p:cNvPr>
          <p:cNvSpPr>
            <a:spLocks noGrp="1"/>
          </p:cNvSpPr>
          <p:nvPr>
            <p:ph type="title"/>
          </p:nvPr>
        </p:nvSpPr>
        <p:spPr/>
        <p:txBody>
          <a:bodyPr>
            <a:normAutofit/>
          </a:bodyPr>
          <a:lstStyle/>
          <a:p>
            <a:r>
              <a:rPr lang="en-US" sz="4000" dirty="0">
                <a:solidFill>
                  <a:srgbClr val="3E986F"/>
                </a:solidFill>
                <a:cs typeface="Calibri Light"/>
              </a:rPr>
              <a:t>Additional Resources</a:t>
            </a:r>
            <a:endParaRPr lang="en-US" sz="4000" dirty="0">
              <a:solidFill>
                <a:srgbClr val="3E986F"/>
              </a:solidFill>
            </a:endParaRPr>
          </a:p>
        </p:txBody>
      </p:sp>
      <p:sp>
        <p:nvSpPr>
          <p:cNvPr id="3" name="Content Placeholder 2">
            <a:extLst>
              <a:ext uri="{FF2B5EF4-FFF2-40B4-BE49-F238E27FC236}">
                <a16:creationId xmlns:a16="http://schemas.microsoft.com/office/drawing/2014/main" id="{52075C2E-0FF4-402E-8F58-C394536D70A4}"/>
              </a:ext>
            </a:extLst>
          </p:cNvPr>
          <p:cNvSpPr>
            <a:spLocks noGrp="1"/>
          </p:cNvSpPr>
          <p:nvPr>
            <p:ph idx="1"/>
          </p:nvPr>
        </p:nvSpPr>
        <p:spPr>
          <a:xfrm>
            <a:off x="677334" y="1632857"/>
            <a:ext cx="9098037" cy="4408506"/>
          </a:xfrm>
        </p:spPr>
        <p:txBody>
          <a:bodyPr>
            <a:normAutofit lnSpcReduction="10000"/>
          </a:bodyPr>
          <a:lstStyle/>
          <a:p>
            <a:pPr>
              <a:buClr>
                <a:srgbClr val="689726"/>
              </a:buClr>
              <a:buFont typeface="Arial" panose="020B0604020202020204" pitchFamily="34" charset="0"/>
              <a:buChar char="•"/>
            </a:pPr>
            <a:r>
              <a:rPr lang="en-US" dirty="0">
                <a:solidFill>
                  <a:srgbClr val="304677"/>
                </a:solidFill>
              </a:rPr>
              <a:t>NSPIRE Standards – Inspectable areas</a:t>
            </a:r>
          </a:p>
          <a:p>
            <a:pPr marL="347663" indent="0">
              <a:buNone/>
            </a:pPr>
            <a:r>
              <a:rPr lang="en-US" u="sng" dirty="0">
                <a:hlinkClick r:id="rId3"/>
              </a:rPr>
              <a:t>https://www.hud.gov/program_offices/public_indian_housing/reac/nspire/standards</a:t>
            </a:r>
            <a:endParaRPr lang="en-US" dirty="0"/>
          </a:p>
          <a:p>
            <a:pPr>
              <a:buClr>
                <a:srgbClr val="689726"/>
              </a:buClr>
              <a:buFont typeface="Arial" panose="020B0604020202020204" pitchFamily="34" charset="0"/>
              <a:buChar char="•"/>
            </a:pPr>
            <a:r>
              <a:rPr lang="en-US" dirty="0">
                <a:solidFill>
                  <a:srgbClr val="304677"/>
                </a:solidFill>
              </a:rPr>
              <a:t>NSPIRE Standards – How to Inspect Video Series</a:t>
            </a:r>
          </a:p>
          <a:p>
            <a:pPr marL="347663" indent="0">
              <a:buClr>
                <a:srgbClr val="689726"/>
              </a:buClr>
              <a:buNone/>
            </a:pPr>
            <a:r>
              <a:rPr lang="en-US" u="sng" dirty="0">
                <a:hlinkClick r:id="rId4"/>
              </a:rPr>
              <a:t>https://www.hudexchange.info/programs/public-housing/nspire-standards-how-to-inspect/</a:t>
            </a:r>
            <a:endParaRPr lang="en-US" sz="2200" u="sng" dirty="0">
              <a:solidFill>
                <a:srgbClr val="304677"/>
              </a:solidFill>
            </a:endParaRPr>
          </a:p>
          <a:p>
            <a:pPr>
              <a:buClr>
                <a:srgbClr val="689726"/>
              </a:buClr>
              <a:buFont typeface="Arial" panose="020B0604020202020204" pitchFamily="34" charset="0"/>
              <a:buChar char="•"/>
            </a:pPr>
            <a:r>
              <a:rPr lang="en-US" dirty="0">
                <a:solidFill>
                  <a:srgbClr val="304677"/>
                </a:solidFill>
              </a:rPr>
              <a:t>The full 2018 IFC Code, as well as Chapter 9 and Chapter 11 regarding CO alarms or detectors</a:t>
            </a:r>
          </a:p>
          <a:p>
            <a:pPr marL="347663" indent="0">
              <a:buNone/>
            </a:pPr>
            <a:r>
              <a:rPr lang="en-US" u="sng" dirty="0">
                <a:hlinkClick r:id="rId5"/>
              </a:rPr>
              <a:t>https://codes.iccsafe.org/content/IFC2018</a:t>
            </a:r>
            <a:endParaRPr lang="en-US" dirty="0"/>
          </a:p>
          <a:p>
            <a:pPr marL="347663" indent="0">
              <a:buNone/>
            </a:pPr>
            <a:r>
              <a:rPr lang="en-US" u="sng" dirty="0">
                <a:hlinkClick r:id="rId6"/>
              </a:rPr>
              <a:t>https://codes.iccsafe.org/content/IFC2018/chapter-9-fire-protection-and-life-safety-systems</a:t>
            </a:r>
            <a:endParaRPr lang="en-US" dirty="0"/>
          </a:p>
          <a:p>
            <a:pPr marL="347663" indent="0">
              <a:buNone/>
            </a:pPr>
            <a:r>
              <a:rPr lang="en-US" u="sng" dirty="0">
                <a:hlinkClick r:id="rId7"/>
              </a:rPr>
              <a:t>https://codes.iccsafe.org/content/IFC2018/chapter-11-construction-requirements-for-existing-building</a:t>
            </a:r>
            <a:endParaRPr lang="en-US" dirty="0"/>
          </a:p>
        </p:txBody>
      </p:sp>
      <p:sp>
        <p:nvSpPr>
          <p:cNvPr id="4" name="Slide Number Placeholder 3">
            <a:extLst>
              <a:ext uri="{FF2B5EF4-FFF2-40B4-BE49-F238E27FC236}">
                <a16:creationId xmlns:a16="http://schemas.microsoft.com/office/drawing/2014/main" id="{ED9C7DCD-F20E-4DA4-BFDF-D50C3F02461C}"/>
              </a:ext>
            </a:extLst>
          </p:cNvPr>
          <p:cNvSpPr>
            <a:spLocks noGrp="1"/>
          </p:cNvSpPr>
          <p:nvPr>
            <p:ph type="sldNum" sz="quarter" idx="12"/>
          </p:nvPr>
        </p:nvSpPr>
        <p:spPr/>
        <p:txBody>
          <a:bodyPr/>
          <a:lstStyle/>
          <a:p>
            <a:fld id="{330EA680-D336-4FF7-8B7A-9848BB0A1C32}" type="slidenum">
              <a:rPr lang="en-US" smtClean="0"/>
              <a:t>50</a:t>
            </a:fld>
            <a:endParaRPr lang="en-US"/>
          </a:p>
        </p:txBody>
      </p:sp>
    </p:spTree>
    <p:extLst>
      <p:ext uri="{BB962C8B-B14F-4D97-AF65-F5344CB8AC3E}">
        <p14:creationId xmlns:p14="http://schemas.microsoft.com/office/powerpoint/2010/main" val="25348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8BDF-0B35-40BB-82E6-39A6962B4DC5}"/>
              </a:ext>
            </a:extLst>
          </p:cNvPr>
          <p:cNvSpPr>
            <a:spLocks noGrp="1"/>
          </p:cNvSpPr>
          <p:nvPr>
            <p:ph type="ctrTitle"/>
          </p:nvPr>
        </p:nvSpPr>
        <p:spPr>
          <a:xfrm>
            <a:off x="558696" y="3247571"/>
            <a:ext cx="9318171" cy="2031536"/>
          </a:xfrm>
        </p:spPr>
        <p:txBody>
          <a:bodyPr>
            <a:normAutofit fontScale="90000"/>
          </a:bodyPr>
          <a:lstStyle/>
          <a:p>
            <a:pPr algn="ctr" rtl="0" eaLnBrk="1" latinLnBrk="0" hangingPunct="1"/>
            <a:r>
              <a:rPr lang="en-US" sz="4900" i="1" kern="1200" dirty="0">
                <a:solidFill>
                  <a:srgbClr val="3E986F"/>
                </a:solidFill>
                <a:effectLst/>
                <a:latin typeface="Trebuchet MS" panose="020B0603020202020204" pitchFamily="34" charset="0"/>
                <a:ea typeface="+mn-ea"/>
                <a:cs typeface="Calibri Light" panose="020F0302020204030204" pitchFamily="34" charset="0"/>
              </a:rPr>
              <a:t>Brazoria County Housing Authority</a:t>
            </a:r>
            <a:br>
              <a:rPr lang="en-US" sz="4900" i="1" kern="1200" dirty="0">
                <a:solidFill>
                  <a:srgbClr val="3E986F"/>
                </a:solidFill>
                <a:effectLst/>
                <a:ea typeface="+mn-ea"/>
                <a:cs typeface="Calibri Light" panose="020F0302020204030204" pitchFamily="34" charset="0"/>
              </a:rPr>
            </a:br>
            <a:r>
              <a:rPr lang="en-US" sz="4900" b="1" kern="1200" dirty="0">
                <a:solidFill>
                  <a:srgbClr val="304677"/>
                </a:solidFill>
                <a:effectLst/>
                <a:ea typeface="+mn-ea"/>
                <a:cs typeface="Calibri Light" panose="020F0302020204030204" pitchFamily="34" charset="0"/>
              </a:rPr>
              <a:t>Housing Choice Voucher (HCV)</a:t>
            </a:r>
            <a:br>
              <a:rPr lang="en-US" sz="4900" b="1" kern="1200" dirty="0">
                <a:solidFill>
                  <a:srgbClr val="304677"/>
                </a:solidFill>
                <a:effectLst/>
                <a:ea typeface="+mn-ea"/>
                <a:cs typeface="Calibri Light" panose="020F0302020204030204" pitchFamily="34" charset="0"/>
              </a:rPr>
            </a:br>
            <a:r>
              <a:rPr lang="en-US" sz="4900" b="1" kern="1200" dirty="0">
                <a:solidFill>
                  <a:srgbClr val="304677"/>
                </a:solidFill>
                <a:effectLst/>
                <a:ea typeface="+mn-ea"/>
                <a:cs typeface="Calibri Light" panose="020F0302020204030204" pitchFamily="34" charset="0"/>
              </a:rPr>
              <a:t>Q &amp; A</a:t>
            </a:r>
            <a:endParaRPr lang="en-US" sz="4900" dirty="0">
              <a:effectLst/>
            </a:endParaRPr>
          </a:p>
        </p:txBody>
      </p:sp>
      <p:sp>
        <p:nvSpPr>
          <p:cNvPr id="8" name="TextBox 7">
            <a:extLst>
              <a:ext uri="{FF2B5EF4-FFF2-40B4-BE49-F238E27FC236}">
                <a16:creationId xmlns:a16="http://schemas.microsoft.com/office/drawing/2014/main" id="{7DE950E7-A1A6-45B5-B687-21F294326206}"/>
              </a:ext>
            </a:extLst>
          </p:cNvPr>
          <p:cNvSpPr txBox="1"/>
          <p:nvPr/>
        </p:nvSpPr>
        <p:spPr>
          <a:xfrm>
            <a:off x="7937500" y="5537457"/>
            <a:ext cx="38787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t>More questions?</a:t>
            </a:r>
          </a:p>
          <a:p>
            <a:pPr algn="r"/>
            <a:r>
              <a:rPr lang="en-US" i="1" dirty="0"/>
              <a:t>Jennifer Crainer</a:t>
            </a:r>
          </a:p>
          <a:p>
            <a:pPr algn="r"/>
            <a:r>
              <a:rPr lang="en-US" i="1" dirty="0"/>
              <a:t>(979) 864-1220</a:t>
            </a:r>
          </a:p>
          <a:p>
            <a:pPr algn="r"/>
            <a:r>
              <a:rPr lang="en-US" i="1" dirty="0">
                <a:cs typeface="Calibri"/>
              </a:rPr>
              <a:t>JenniferC@brazoriacountytx.gov</a:t>
            </a:r>
          </a:p>
        </p:txBody>
      </p:sp>
    </p:spTree>
    <p:extLst>
      <p:ext uri="{BB962C8B-B14F-4D97-AF65-F5344CB8AC3E}">
        <p14:creationId xmlns:p14="http://schemas.microsoft.com/office/powerpoint/2010/main" val="41793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7673-7BF5-4335-A81E-9571D4B0C3E4}"/>
              </a:ext>
            </a:extLst>
          </p:cNvPr>
          <p:cNvSpPr>
            <a:spLocks noGrp="1"/>
          </p:cNvSpPr>
          <p:nvPr>
            <p:ph type="title"/>
          </p:nvPr>
        </p:nvSpPr>
        <p:spPr>
          <a:xfrm>
            <a:off x="677334" y="609600"/>
            <a:ext cx="8596668" cy="805543"/>
          </a:xfrm>
        </p:spPr>
        <p:txBody>
          <a:bodyPr>
            <a:normAutofit/>
          </a:bodyPr>
          <a:lstStyle/>
          <a:p>
            <a:r>
              <a:rPr lang="en-US" sz="4000" dirty="0">
                <a:solidFill>
                  <a:srgbClr val="3E986F"/>
                </a:solidFill>
                <a:cs typeface="Calibri Light"/>
              </a:rPr>
              <a:t>Housing Authority Contacts</a:t>
            </a:r>
            <a:endParaRPr lang="en-US" sz="4000" dirty="0">
              <a:solidFill>
                <a:srgbClr val="3E986F"/>
              </a:solidFill>
            </a:endParaRPr>
          </a:p>
        </p:txBody>
      </p:sp>
      <p:sp>
        <p:nvSpPr>
          <p:cNvPr id="3" name="Content Placeholder 2">
            <a:extLst>
              <a:ext uri="{FF2B5EF4-FFF2-40B4-BE49-F238E27FC236}">
                <a16:creationId xmlns:a16="http://schemas.microsoft.com/office/drawing/2014/main" id="{52075C2E-0FF4-402E-8F58-C394536D70A4}"/>
              </a:ext>
            </a:extLst>
          </p:cNvPr>
          <p:cNvSpPr>
            <a:spLocks noGrp="1"/>
          </p:cNvSpPr>
          <p:nvPr>
            <p:ph idx="1"/>
          </p:nvPr>
        </p:nvSpPr>
        <p:spPr>
          <a:xfrm>
            <a:off x="677334" y="1579418"/>
            <a:ext cx="8596668" cy="5137068"/>
          </a:xfrm>
        </p:spPr>
        <p:txBody>
          <a:bodyPr>
            <a:normAutofit lnSpcReduction="10000"/>
          </a:bodyPr>
          <a:lstStyle/>
          <a:p>
            <a:pPr marL="0" indent="0">
              <a:buClr>
                <a:srgbClr val="689726"/>
              </a:buClr>
              <a:buNone/>
            </a:pPr>
            <a:r>
              <a:rPr lang="en-US" sz="2200" dirty="0">
                <a:solidFill>
                  <a:srgbClr val="304677"/>
                </a:solidFill>
              </a:rPr>
              <a:t>Stephanie Ebarra, Housing Inspector</a:t>
            </a:r>
          </a:p>
          <a:p>
            <a:pPr marL="0" indent="0">
              <a:buClr>
                <a:srgbClr val="689726"/>
              </a:buClr>
              <a:buNone/>
            </a:pPr>
            <a:r>
              <a:rPr lang="en-US" sz="2200" dirty="0">
                <a:solidFill>
                  <a:srgbClr val="304677"/>
                </a:solidFill>
              </a:rPr>
              <a:t>(</a:t>
            </a:r>
            <a:r>
              <a:rPr lang="en-US" sz="2000" dirty="0">
                <a:solidFill>
                  <a:srgbClr val="304677"/>
                </a:solidFill>
              </a:rPr>
              <a:t>979) 864-1961    </a:t>
            </a:r>
            <a:r>
              <a:rPr lang="en-US" sz="2000" dirty="0">
                <a:solidFill>
                  <a:srgbClr val="304677"/>
                </a:solidFill>
                <a:hlinkClick r:id="rId3"/>
              </a:rPr>
              <a:t>Sebarra@brazoriacountytx.gov</a:t>
            </a:r>
            <a:endParaRPr lang="en-US" sz="2000" dirty="0">
              <a:solidFill>
                <a:srgbClr val="304677"/>
              </a:solidFill>
            </a:endParaRPr>
          </a:p>
          <a:p>
            <a:pPr marL="0" indent="0">
              <a:buClr>
                <a:srgbClr val="689726"/>
              </a:buClr>
              <a:buNone/>
            </a:pPr>
            <a:endParaRPr lang="en-US" sz="1000" dirty="0">
              <a:solidFill>
                <a:srgbClr val="304677"/>
              </a:solidFill>
            </a:endParaRPr>
          </a:p>
          <a:p>
            <a:pPr marL="0" indent="0">
              <a:buClr>
                <a:srgbClr val="689726"/>
              </a:buClr>
              <a:buNone/>
            </a:pPr>
            <a:r>
              <a:rPr lang="en-US" sz="2200" dirty="0">
                <a:solidFill>
                  <a:srgbClr val="304677"/>
                </a:solidFill>
              </a:rPr>
              <a:t>Matt Summers, Quality Control Inspector</a:t>
            </a:r>
          </a:p>
          <a:p>
            <a:pPr marL="0" indent="0">
              <a:buClr>
                <a:srgbClr val="689726"/>
              </a:buClr>
              <a:buNone/>
            </a:pPr>
            <a:r>
              <a:rPr lang="en-US" sz="2000" dirty="0">
                <a:solidFill>
                  <a:srgbClr val="304677"/>
                </a:solidFill>
              </a:rPr>
              <a:t>(979) 864-1953    </a:t>
            </a:r>
            <a:r>
              <a:rPr lang="en-US" sz="2000" dirty="0">
                <a:solidFill>
                  <a:srgbClr val="304677"/>
                </a:solidFill>
                <a:hlinkClick r:id="rId4"/>
              </a:rPr>
              <a:t>Msummers@brazoriacountytx.gov</a:t>
            </a:r>
            <a:endParaRPr lang="en-US" sz="2000" dirty="0">
              <a:solidFill>
                <a:srgbClr val="304677"/>
              </a:solidFill>
            </a:endParaRPr>
          </a:p>
          <a:p>
            <a:pPr marL="0" indent="0">
              <a:buClr>
                <a:srgbClr val="689726"/>
              </a:buClr>
              <a:buNone/>
            </a:pPr>
            <a:endParaRPr lang="en-US" sz="1000" dirty="0">
              <a:solidFill>
                <a:srgbClr val="304677"/>
              </a:solidFill>
            </a:endParaRPr>
          </a:p>
          <a:p>
            <a:pPr marL="0" indent="0">
              <a:buClr>
                <a:srgbClr val="689726"/>
              </a:buClr>
              <a:buNone/>
            </a:pPr>
            <a:r>
              <a:rPr lang="en-US" sz="2200" dirty="0">
                <a:solidFill>
                  <a:srgbClr val="304677"/>
                </a:solidFill>
              </a:rPr>
              <a:t>Jennifer Crainer, Asst Director</a:t>
            </a:r>
          </a:p>
          <a:p>
            <a:pPr marL="0" indent="0">
              <a:buClr>
                <a:srgbClr val="689726"/>
              </a:buClr>
              <a:buNone/>
            </a:pPr>
            <a:r>
              <a:rPr lang="en-US" sz="2000" dirty="0">
                <a:solidFill>
                  <a:srgbClr val="304677"/>
                </a:solidFill>
              </a:rPr>
              <a:t>(979) 864-1220    </a:t>
            </a:r>
            <a:r>
              <a:rPr lang="en-US" sz="2000" dirty="0">
                <a:solidFill>
                  <a:srgbClr val="304677"/>
                </a:solidFill>
                <a:hlinkClick r:id="rId5"/>
              </a:rPr>
              <a:t>JenniferC@brazoriacountytx.gov</a:t>
            </a:r>
            <a:endParaRPr lang="en-US" sz="2000" dirty="0">
              <a:solidFill>
                <a:srgbClr val="304677"/>
              </a:solidFill>
            </a:endParaRPr>
          </a:p>
          <a:p>
            <a:pPr marL="0" indent="0">
              <a:buClr>
                <a:srgbClr val="689726"/>
              </a:buClr>
              <a:buNone/>
            </a:pPr>
            <a:endParaRPr lang="en-US" sz="1000" dirty="0">
              <a:solidFill>
                <a:srgbClr val="304677"/>
              </a:solidFill>
            </a:endParaRPr>
          </a:p>
          <a:p>
            <a:pPr marL="0" indent="0">
              <a:buClr>
                <a:srgbClr val="689726"/>
              </a:buClr>
              <a:buNone/>
            </a:pPr>
            <a:r>
              <a:rPr lang="en-US" sz="2200" dirty="0">
                <a:solidFill>
                  <a:srgbClr val="304677"/>
                </a:solidFill>
              </a:rPr>
              <a:t>Daphne Lemelle, Director</a:t>
            </a:r>
          </a:p>
          <a:p>
            <a:pPr marL="0" indent="0">
              <a:buClr>
                <a:srgbClr val="689726"/>
              </a:buClr>
              <a:buNone/>
            </a:pPr>
            <a:r>
              <a:rPr lang="en-US" sz="2000" dirty="0">
                <a:solidFill>
                  <a:srgbClr val="304677"/>
                </a:solidFill>
              </a:rPr>
              <a:t>(979) 864-1860    </a:t>
            </a:r>
            <a:r>
              <a:rPr lang="en-US" sz="2000" dirty="0">
                <a:solidFill>
                  <a:srgbClr val="304677"/>
                </a:solidFill>
                <a:hlinkClick r:id="rId6"/>
              </a:rPr>
              <a:t>DaphneL@brazoriacountytx.gov</a:t>
            </a:r>
            <a:endParaRPr lang="en-US" sz="2000" dirty="0">
              <a:solidFill>
                <a:srgbClr val="304677"/>
              </a:solidFill>
            </a:endParaRPr>
          </a:p>
          <a:p>
            <a:pPr marL="0" indent="0">
              <a:buClr>
                <a:srgbClr val="689726"/>
              </a:buClr>
              <a:buNone/>
            </a:pPr>
            <a:endParaRPr lang="en-US" sz="1000" dirty="0">
              <a:solidFill>
                <a:srgbClr val="304677"/>
              </a:solidFill>
            </a:endParaRPr>
          </a:p>
          <a:p>
            <a:pPr marL="0" indent="0">
              <a:buClr>
                <a:srgbClr val="689726"/>
              </a:buClr>
              <a:buNone/>
            </a:pPr>
            <a:r>
              <a:rPr lang="en-US" sz="2200" dirty="0">
                <a:solidFill>
                  <a:srgbClr val="304677"/>
                </a:solidFill>
              </a:rPr>
              <a:t>General email – </a:t>
            </a:r>
            <a:r>
              <a:rPr lang="en-US" sz="2200" dirty="0">
                <a:solidFill>
                  <a:srgbClr val="304677"/>
                </a:solidFill>
                <a:hlinkClick r:id="rId7"/>
              </a:rPr>
              <a:t>BCHA@brazoriacountytx.gov</a:t>
            </a:r>
            <a:endParaRPr lang="en-US" sz="2200" dirty="0">
              <a:solidFill>
                <a:srgbClr val="304677"/>
              </a:solidFill>
            </a:endParaRPr>
          </a:p>
          <a:p>
            <a:pPr marL="0" indent="0">
              <a:buClr>
                <a:srgbClr val="689726"/>
              </a:buClr>
              <a:buNone/>
            </a:pPr>
            <a:endParaRPr lang="en-US" sz="2600" dirty="0">
              <a:solidFill>
                <a:srgbClr val="304677"/>
              </a:solidFill>
            </a:endParaRPr>
          </a:p>
        </p:txBody>
      </p:sp>
      <p:sp>
        <p:nvSpPr>
          <p:cNvPr id="4" name="Slide Number Placeholder 3">
            <a:extLst>
              <a:ext uri="{FF2B5EF4-FFF2-40B4-BE49-F238E27FC236}">
                <a16:creationId xmlns:a16="http://schemas.microsoft.com/office/drawing/2014/main" id="{2E5F0614-307E-4B4F-B703-81F7A2EB4D10}"/>
              </a:ext>
            </a:extLst>
          </p:cNvPr>
          <p:cNvSpPr>
            <a:spLocks noGrp="1"/>
          </p:cNvSpPr>
          <p:nvPr>
            <p:ph type="sldNum" sz="quarter" idx="12"/>
          </p:nvPr>
        </p:nvSpPr>
        <p:spPr/>
        <p:txBody>
          <a:bodyPr/>
          <a:lstStyle/>
          <a:p>
            <a:fld id="{330EA680-D336-4FF7-8B7A-9848BB0A1C32}" type="slidenum">
              <a:rPr lang="en-US" smtClean="0"/>
              <a:t>52</a:t>
            </a:fld>
            <a:endParaRPr lang="en-US"/>
          </a:p>
        </p:txBody>
      </p:sp>
    </p:spTree>
    <p:extLst>
      <p:ext uri="{BB962C8B-B14F-4D97-AF65-F5344CB8AC3E}">
        <p14:creationId xmlns:p14="http://schemas.microsoft.com/office/powerpoint/2010/main" val="1504974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1723-80F0-4C71-854E-CC5B9AFE9874}"/>
              </a:ext>
            </a:extLst>
          </p:cNvPr>
          <p:cNvSpPr>
            <a:spLocks noGrp="1"/>
          </p:cNvSpPr>
          <p:nvPr>
            <p:ph type="ctrTitle"/>
          </p:nvPr>
        </p:nvSpPr>
        <p:spPr>
          <a:xfrm>
            <a:off x="698500" y="2785534"/>
            <a:ext cx="8931103" cy="1646302"/>
          </a:xfrm>
        </p:spPr>
        <p:txBody>
          <a:bodyPr/>
          <a:lstStyle/>
          <a:p>
            <a:pPr algn="ctr" rtl="0" eaLnBrk="1" latinLnBrk="0" hangingPunct="1"/>
            <a:r>
              <a:rPr lang="en-US" sz="4400" b="1" kern="1200" dirty="0">
                <a:solidFill>
                  <a:srgbClr val="3E986F"/>
                </a:solidFill>
                <a:effectLst/>
                <a:latin typeface="Trebuchet MS" panose="020B0603020202020204" pitchFamily="34" charset="0"/>
                <a:ea typeface="+mn-ea"/>
                <a:cs typeface="Calibri Light" panose="020F0302020204030204" pitchFamily="34" charset="0"/>
              </a:rPr>
              <a:t>Thank you for joining us today!</a:t>
            </a:r>
            <a:endParaRPr lang="en-US" dirty="0">
              <a:solidFill>
                <a:srgbClr val="3E986F"/>
              </a:solidFill>
              <a:effectLst/>
            </a:endParaRPr>
          </a:p>
        </p:txBody>
      </p:sp>
      <p:sp>
        <p:nvSpPr>
          <p:cNvPr id="7" name="TextBox 6">
            <a:extLst>
              <a:ext uri="{FF2B5EF4-FFF2-40B4-BE49-F238E27FC236}">
                <a16:creationId xmlns:a16="http://schemas.microsoft.com/office/drawing/2014/main" id="{BAFF6451-029D-4D44-8F43-1A7706BBDADE}"/>
              </a:ext>
            </a:extLst>
          </p:cNvPr>
          <p:cNvSpPr txBox="1"/>
          <p:nvPr/>
        </p:nvSpPr>
        <p:spPr>
          <a:xfrm>
            <a:off x="1054760" y="5026818"/>
            <a:ext cx="55122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04677"/>
                </a:solidFill>
              </a:rPr>
              <a:t>More questions?</a:t>
            </a:r>
          </a:p>
          <a:p>
            <a:r>
              <a:rPr lang="en-US" sz="2000" i="1" dirty="0">
                <a:solidFill>
                  <a:srgbClr val="304677"/>
                </a:solidFill>
              </a:rPr>
              <a:t>Jennifer Crainer</a:t>
            </a:r>
          </a:p>
          <a:p>
            <a:r>
              <a:rPr lang="en-US" sz="2000" i="1" dirty="0">
                <a:solidFill>
                  <a:srgbClr val="304677"/>
                </a:solidFill>
              </a:rPr>
              <a:t>(979) 8694-1220</a:t>
            </a:r>
          </a:p>
          <a:p>
            <a:r>
              <a:rPr lang="en-US" sz="2000" i="1" dirty="0">
                <a:solidFill>
                  <a:srgbClr val="304677"/>
                </a:solidFill>
                <a:cs typeface="Calibri"/>
              </a:rPr>
              <a:t>JenniferC@brazoriacountytx.gov</a:t>
            </a:r>
          </a:p>
        </p:txBody>
      </p:sp>
    </p:spTree>
    <p:extLst>
      <p:ext uri="{BB962C8B-B14F-4D97-AF65-F5344CB8AC3E}">
        <p14:creationId xmlns:p14="http://schemas.microsoft.com/office/powerpoint/2010/main" val="100878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AAC1-0877-4A61-9B9E-62FB537481EC}"/>
              </a:ext>
            </a:extLst>
          </p:cNvPr>
          <p:cNvSpPr>
            <a:spLocks noGrp="1"/>
          </p:cNvSpPr>
          <p:nvPr>
            <p:ph type="title"/>
          </p:nvPr>
        </p:nvSpPr>
        <p:spPr>
          <a:xfrm>
            <a:off x="677334" y="609600"/>
            <a:ext cx="8596668" cy="1052945"/>
          </a:xfrm>
        </p:spPr>
        <p:txBody>
          <a:bodyPr/>
          <a:lstStyle/>
          <a:p>
            <a:r>
              <a:rPr lang="en-US" sz="4000" dirty="0">
                <a:solidFill>
                  <a:srgbClr val="3E986F"/>
                </a:solidFill>
                <a:cs typeface="Calibri Light"/>
              </a:rPr>
              <a:t>What’s in your Folder</a:t>
            </a:r>
          </a:p>
        </p:txBody>
      </p:sp>
      <p:sp>
        <p:nvSpPr>
          <p:cNvPr id="3" name="Content Placeholder 2">
            <a:extLst>
              <a:ext uri="{FF2B5EF4-FFF2-40B4-BE49-F238E27FC236}">
                <a16:creationId xmlns:a16="http://schemas.microsoft.com/office/drawing/2014/main" id="{16A418E2-42D4-4216-94F9-AC8C293C692F}"/>
              </a:ext>
            </a:extLst>
          </p:cNvPr>
          <p:cNvSpPr>
            <a:spLocks noGrp="1"/>
          </p:cNvSpPr>
          <p:nvPr>
            <p:ph idx="1"/>
          </p:nvPr>
        </p:nvSpPr>
        <p:spPr>
          <a:xfrm>
            <a:off x="677334" y="1662545"/>
            <a:ext cx="8596668" cy="3880773"/>
          </a:xfrm>
        </p:spPr>
        <p:txBody>
          <a:bodyPr/>
          <a:lstStyle/>
          <a:p>
            <a:r>
              <a:rPr lang="en-US" dirty="0"/>
              <a:t>This Presentation</a:t>
            </a:r>
          </a:p>
          <a:p>
            <a:r>
              <a:rPr lang="en-US" dirty="0"/>
              <a:t>Request for Tenancy Approval (RTA)</a:t>
            </a:r>
          </a:p>
          <a:p>
            <a:r>
              <a:rPr lang="en-US" dirty="0"/>
              <a:t>HAP Contract and Tenancy Addendum</a:t>
            </a:r>
          </a:p>
          <a:p>
            <a:r>
              <a:rPr lang="en-US" dirty="0"/>
              <a:t>Housing Choice Voucher Fact Sheet &amp; Program Myths</a:t>
            </a:r>
          </a:p>
          <a:p>
            <a:r>
              <a:rPr lang="en-US" dirty="0"/>
              <a:t>Payment Standards</a:t>
            </a:r>
          </a:p>
          <a:p>
            <a:r>
              <a:rPr lang="en-US" dirty="0"/>
              <a:t>Utility Allowances</a:t>
            </a:r>
          </a:p>
          <a:p>
            <a:r>
              <a:rPr lang="en-US" dirty="0"/>
              <a:t>Inspection Form (HQS and NSPIRE)</a:t>
            </a:r>
          </a:p>
          <a:p>
            <a:r>
              <a:rPr lang="en-US" dirty="0"/>
              <a:t>Chapter 9 - Carbon Monoxide</a:t>
            </a:r>
          </a:p>
          <a:p>
            <a:r>
              <a:rPr lang="en-US" dirty="0"/>
              <a:t>Chapter 11 – Smoke Detectors</a:t>
            </a:r>
          </a:p>
        </p:txBody>
      </p:sp>
      <p:sp>
        <p:nvSpPr>
          <p:cNvPr id="4" name="Slide Number Placeholder 3">
            <a:extLst>
              <a:ext uri="{FF2B5EF4-FFF2-40B4-BE49-F238E27FC236}">
                <a16:creationId xmlns:a16="http://schemas.microsoft.com/office/drawing/2014/main" id="{BE3CE457-C78D-45B8-BF95-A243F5879600}"/>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70810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AD8E-B917-4E92-9526-1A230BE0C20C}"/>
              </a:ext>
            </a:extLst>
          </p:cNvPr>
          <p:cNvSpPr>
            <a:spLocks noGrp="1"/>
          </p:cNvSpPr>
          <p:nvPr>
            <p:ph type="title"/>
          </p:nvPr>
        </p:nvSpPr>
        <p:spPr>
          <a:xfrm>
            <a:off x="228600" y="508000"/>
            <a:ext cx="10109200" cy="1320800"/>
          </a:xfrm>
        </p:spPr>
        <p:txBody>
          <a:bodyPr>
            <a:normAutofit/>
          </a:bodyPr>
          <a:lstStyle/>
          <a:p>
            <a:r>
              <a:rPr lang="en-US" sz="3800" dirty="0">
                <a:solidFill>
                  <a:srgbClr val="3E986F"/>
                </a:solidFill>
                <a:cs typeface="Calibri Light"/>
              </a:rPr>
              <a:t>Housing Choice Voucher Program Overview</a:t>
            </a:r>
            <a:endParaRPr lang="en-US" sz="3800" dirty="0">
              <a:solidFill>
                <a:srgbClr val="3E986F"/>
              </a:solidFill>
            </a:endParaRPr>
          </a:p>
        </p:txBody>
      </p:sp>
      <p:sp>
        <p:nvSpPr>
          <p:cNvPr id="3" name="Content Placeholder 2">
            <a:extLst>
              <a:ext uri="{FF2B5EF4-FFF2-40B4-BE49-F238E27FC236}">
                <a16:creationId xmlns:a16="http://schemas.microsoft.com/office/drawing/2014/main" id="{450D3ECE-7CE9-47D6-A4E3-B0DA47A3A7F1}"/>
              </a:ext>
            </a:extLst>
          </p:cNvPr>
          <p:cNvSpPr>
            <a:spLocks noGrp="1"/>
          </p:cNvSpPr>
          <p:nvPr>
            <p:ph idx="1"/>
          </p:nvPr>
        </p:nvSpPr>
        <p:spPr>
          <a:xfrm>
            <a:off x="677334" y="1437485"/>
            <a:ext cx="8923866" cy="5047536"/>
          </a:xfrm>
        </p:spPr>
        <p:txBody>
          <a:bodyPr vert="horz" lIns="91440" tIns="45720" rIns="91440" bIns="45720" rtlCol="0" anchor="t">
            <a:normAutofit/>
          </a:bodyPr>
          <a:lstStyle/>
          <a:p>
            <a:pPr>
              <a:buClr>
                <a:srgbClr val="689726"/>
              </a:buClr>
              <a:buFont typeface="Arial" panose="020B0604020202020204" pitchFamily="34" charset="0"/>
              <a:buChar char="•"/>
            </a:pPr>
            <a:r>
              <a:rPr lang="en-US" sz="2200" dirty="0">
                <a:solidFill>
                  <a:srgbClr val="304677"/>
                </a:solidFill>
                <a:cs typeface="Calibri"/>
              </a:rPr>
              <a:t>Introduction</a:t>
            </a:r>
          </a:p>
          <a:p>
            <a:pPr>
              <a:buClr>
                <a:srgbClr val="689726"/>
              </a:buClr>
              <a:buFont typeface="Arial" panose="020B0604020202020204" pitchFamily="34" charset="0"/>
              <a:buChar char="•"/>
            </a:pPr>
            <a:r>
              <a:rPr lang="en-US" sz="2200" dirty="0">
                <a:solidFill>
                  <a:srgbClr val="304677"/>
                </a:solidFill>
                <a:cs typeface="Calibri"/>
              </a:rPr>
              <a:t>HCV Locally</a:t>
            </a:r>
          </a:p>
          <a:p>
            <a:pPr>
              <a:buClr>
                <a:srgbClr val="689726"/>
              </a:buClr>
              <a:buFont typeface="Arial" panose="020B0604020202020204" pitchFamily="34" charset="0"/>
              <a:buChar char="•"/>
            </a:pPr>
            <a:r>
              <a:rPr lang="en-US" sz="2200" dirty="0">
                <a:solidFill>
                  <a:srgbClr val="304677"/>
                </a:solidFill>
                <a:cs typeface="Calibri"/>
              </a:rPr>
              <a:t>Waiting List</a:t>
            </a:r>
          </a:p>
          <a:p>
            <a:pPr>
              <a:buClr>
                <a:srgbClr val="689726"/>
              </a:buClr>
              <a:buFont typeface="Arial" panose="020B0604020202020204" pitchFamily="34" charset="0"/>
              <a:buChar char="•"/>
            </a:pPr>
            <a:r>
              <a:rPr lang="en-US" sz="2200" dirty="0">
                <a:solidFill>
                  <a:srgbClr val="304677"/>
                </a:solidFill>
                <a:cs typeface="Calibri"/>
              </a:rPr>
              <a:t>Program Basics, Benefits, and Ways to Participate</a:t>
            </a:r>
          </a:p>
          <a:p>
            <a:pPr>
              <a:buClr>
                <a:srgbClr val="689726"/>
              </a:buClr>
              <a:buFont typeface="Arial" panose="020B0604020202020204" pitchFamily="34" charset="0"/>
              <a:buChar char="•"/>
            </a:pPr>
            <a:r>
              <a:rPr lang="en-US" sz="2200" dirty="0">
                <a:solidFill>
                  <a:srgbClr val="304677"/>
                </a:solidFill>
                <a:cs typeface="Calibri"/>
              </a:rPr>
              <a:t>Landlords are Key to Success</a:t>
            </a:r>
          </a:p>
          <a:p>
            <a:pPr>
              <a:buClr>
                <a:srgbClr val="689726"/>
              </a:buClr>
              <a:buFont typeface="Arial" panose="020B0604020202020204" pitchFamily="34" charset="0"/>
              <a:buChar char="•"/>
            </a:pPr>
            <a:r>
              <a:rPr lang="en-US" sz="2200" dirty="0">
                <a:solidFill>
                  <a:srgbClr val="304677"/>
                </a:solidFill>
                <a:cs typeface="Calibri"/>
              </a:rPr>
              <a:t>Program Roles</a:t>
            </a:r>
          </a:p>
          <a:p>
            <a:pPr>
              <a:buClr>
                <a:srgbClr val="689726"/>
              </a:buClr>
              <a:buFont typeface="Arial" panose="020B0604020202020204" pitchFamily="34" charset="0"/>
              <a:buChar char="•"/>
            </a:pPr>
            <a:r>
              <a:rPr lang="en-US" sz="2200" dirty="0">
                <a:solidFill>
                  <a:srgbClr val="304677"/>
                </a:solidFill>
                <a:cs typeface="Calibri"/>
              </a:rPr>
              <a:t>Rent to Landlord</a:t>
            </a:r>
          </a:p>
          <a:p>
            <a:pPr>
              <a:buClr>
                <a:srgbClr val="689726"/>
              </a:buClr>
              <a:buFont typeface="Arial" panose="020B0604020202020204" pitchFamily="34" charset="0"/>
              <a:buChar char="•"/>
            </a:pPr>
            <a:r>
              <a:rPr lang="en-US" sz="2200" dirty="0">
                <a:solidFill>
                  <a:srgbClr val="304677"/>
                </a:solidFill>
                <a:cs typeface="Calibri"/>
              </a:rPr>
              <a:t>HAP Contract &amp; Lease</a:t>
            </a:r>
          </a:p>
          <a:p>
            <a:pPr>
              <a:buClr>
                <a:srgbClr val="689726"/>
              </a:buClr>
              <a:buFont typeface="Arial" panose="020B0604020202020204" pitchFamily="34" charset="0"/>
              <a:buChar char="•"/>
            </a:pPr>
            <a:r>
              <a:rPr lang="en-US" sz="2200" dirty="0">
                <a:solidFill>
                  <a:srgbClr val="304677"/>
                </a:solidFill>
                <a:cs typeface="Calibri"/>
              </a:rPr>
              <a:t>Tenancy Addendum</a:t>
            </a:r>
          </a:p>
          <a:p>
            <a:pPr>
              <a:buClr>
                <a:srgbClr val="689726"/>
              </a:buClr>
              <a:buFont typeface="Arial" panose="020B0604020202020204" pitchFamily="34" charset="0"/>
              <a:buChar char="•"/>
            </a:pPr>
            <a:r>
              <a:rPr lang="en-US" sz="2200" dirty="0">
                <a:solidFill>
                  <a:srgbClr val="304677"/>
                </a:solidFill>
                <a:cs typeface="Calibri"/>
              </a:rPr>
              <a:t>Inspections</a:t>
            </a:r>
          </a:p>
        </p:txBody>
      </p:sp>
      <p:sp>
        <p:nvSpPr>
          <p:cNvPr id="4" name="Slide Number Placeholder 3">
            <a:extLst>
              <a:ext uri="{FF2B5EF4-FFF2-40B4-BE49-F238E27FC236}">
                <a16:creationId xmlns:a16="http://schemas.microsoft.com/office/drawing/2014/main" id="{CFEF3D24-723A-477D-90F1-78E64FC12DE1}"/>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65493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33CC-B56E-4CF7-9AD5-E8B6326CA84F}"/>
              </a:ext>
            </a:extLst>
          </p:cNvPr>
          <p:cNvSpPr>
            <a:spLocks noGrp="1"/>
          </p:cNvSpPr>
          <p:nvPr>
            <p:ph type="title"/>
          </p:nvPr>
        </p:nvSpPr>
        <p:spPr>
          <a:xfrm>
            <a:off x="677334" y="486438"/>
            <a:ext cx="8009466" cy="1320800"/>
          </a:xfrm>
        </p:spPr>
        <p:txBody>
          <a:bodyPr/>
          <a:lstStyle/>
          <a:p>
            <a:r>
              <a:rPr lang="en-US" dirty="0">
                <a:solidFill>
                  <a:srgbClr val="3E986F"/>
                </a:solidFill>
                <a:cs typeface="Calibri Light"/>
              </a:rPr>
              <a:t>Housing Choice Voucher (HCV) Program Introduction</a:t>
            </a:r>
            <a:endParaRPr lang="en-US" dirty="0">
              <a:solidFill>
                <a:srgbClr val="3E986F"/>
              </a:solidFill>
            </a:endParaRPr>
          </a:p>
        </p:txBody>
      </p:sp>
      <p:sp>
        <p:nvSpPr>
          <p:cNvPr id="3" name="Content Placeholder 2">
            <a:extLst>
              <a:ext uri="{FF2B5EF4-FFF2-40B4-BE49-F238E27FC236}">
                <a16:creationId xmlns:a16="http://schemas.microsoft.com/office/drawing/2014/main" id="{C1E98FBF-895D-4F37-AD4E-03E3CFDFB7A1}"/>
              </a:ext>
            </a:extLst>
          </p:cNvPr>
          <p:cNvSpPr>
            <a:spLocks noGrp="1"/>
          </p:cNvSpPr>
          <p:nvPr>
            <p:ph idx="1"/>
          </p:nvPr>
        </p:nvSpPr>
        <p:spPr>
          <a:xfrm>
            <a:off x="677333" y="1830389"/>
            <a:ext cx="9284813" cy="4541173"/>
          </a:xfrm>
        </p:spPr>
        <p:txBody>
          <a:bodyPr vert="horz" lIns="91440" tIns="45720" rIns="91440" bIns="45720" rtlCol="0" anchor="t">
            <a:normAutofit lnSpcReduction="10000"/>
          </a:bodyPr>
          <a:lstStyle/>
          <a:p>
            <a:pPr>
              <a:spcAft>
                <a:spcPts val="1000"/>
              </a:spcAft>
              <a:buClr>
                <a:srgbClr val="689726"/>
              </a:buClr>
              <a:buFont typeface="Arial" panose="020B0604020202020204" pitchFamily="34" charset="0"/>
              <a:buChar char="•"/>
            </a:pPr>
            <a:r>
              <a:rPr lang="en-US" sz="2400" dirty="0">
                <a:solidFill>
                  <a:srgbClr val="304677"/>
                </a:solidFill>
              </a:rPr>
              <a:t>HCV is the Federal Government’s major program for assisting low-income families, which may include elderly individuals or people with disabilities, to afford decent, safe and sanitary housing in the private market.</a:t>
            </a:r>
          </a:p>
          <a:p>
            <a:pPr>
              <a:spcAft>
                <a:spcPts val="1000"/>
              </a:spcAft>
              <a:buClr>
                <a:srgbClr val="689726"/>
              </a:buClr>
              <a:buFont typeface="Arial" panose="020B0604020202020204" pitchFamily="34" charset="0"/>
              <a:buChar char="•"/>
            </a:pPr>
            <a:r>
              <a:rPr lang="en-US" sz="2400" dirty="0">
                <a:solidFill>
                  <a:srgbClr val="304677"/>
                </a:solidFill>
              </a:rPr>
              <a:t>PHAs receive funding from the federal government to administer the HCV Program locally and help low-income families afford rent</a:t>
            </a:r>
          </a:p>
          <a:p>
            <a:pPr>
              <a:spcAft>
                <a:spcPts val="1000"/>
              </a:spcAft>
              <a:buClr>
                <a:srgbClr val="689726"/>
              </a:buClr>
              <a:buFont typeface="Arial" panose="020B0604020202020204" pitchFamily="34" charset="0"/>
              <a:buChar char="•"/>
            </a:pPr>
            <a:r>
              <a:rPr lang="en-US" sz="2400" dirty="0">
                <a:solidFill>
                  <a:srgbClr val="304677"/>
                </a:solidFill>
              </a:rPr>
              <a:t>Participant’s receive rental assistance from the PHA but find housing units in the rental market that meets their needs</a:t>
            </a:r>
          </a:p>
          <a:p>
            <a:pPr>
              <a:spcAft>
                <a:spcPts val="1000"/>
              </a:spcAft>
              <a:buClr>
                <a:srgbClr val="689726"/>
              </a:buClr>
              <a:buFont typeface="Arial" panose="020B0604020202020204" pitchFamily="34" charset="0"/>
              <a:buChar char="•"/>
            </a:pPr>
            <a:r>
              <a:rPr lang="en-US" sz="2400" dirty="0">
                <a:solidFill>
                  <a:srgbClr val="304677"/>
                </a:solidFill>
              </a:rPr>
              <a:t>BCHA provides rental assistance to over 600 households</a:t>
            </a:r>
          </a:p>
          <a:p>
            <a:pPr marL="0" indent="0">
              <a:lnSpc>
                <a:spcPct val="80000"/>
              </a:lnSpc>
              <a:spcAft>
                <a:spcPts val="1000"/>
              </a:spcAft>
              <a:buClr>
                <a:srgbClr val="689726"/>
              </a:buClr>
              <a:buNone/>
              <a:defRPr/>
            </a:pPr>
            <a:endParaRPr lang="en-US" altLang="en-US" sz="2200" dirty="0">
              <a:solidFill>
                <a:srgbClr val="304677"/>
              </a:solidFill>
              <a:cs typeface="Calibri"/>
            </a:endParaRPr>
          </a:p>
        </p:txBody>
      </p:sp>
      <p:sp>
        <p:nvSpPr>
          <p:cNvPr id="4" name="Slide Number Placeholder 3">
            <a:extLst>
              <a:ext uri="{FF2B5EF4-FFF2-40B4-BE49-F238E27FC236}">
                <a16:creationId xmlns:a16="http://schemas.microsoft.com/office/drawing/2014/main" id="{E4175E43-EA16-4D3A-9600-2E8146BCD1AF}"/>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69571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99E5-1240-47FA-8360-DBCA59559724}"/>
              </a:ext>
            </a:extLst>
          </p:cNvPr>
          <p:cNvSpPr>
            <a:spLocks noGrp="1"/>
          </p:cNvSpPr>
          <p:nvPr>
            <p:ph type="title"/>
          </p:nvPr>
        </p:nvSpPr>
        <p:spPr/>
        <p:txBody>
          <a:bodyPr>
            <a:normAutofit/>
          </a:bodyPr>
          <a:lstStyle/>
          <a:p>
            <a:r>
              <a:rPr lang="en-US" sz="4000" dirty="0">
                <a:solidFill>
                  <a:srgbClr val="3E986F"/>
                </a:solidFill>
              </a:rPr>
              <a:t>HCV Waiting List</a:t>
            </a:r>
          </a:p>
        </p:txBody>
      </p:sp>
      <p:sp>
        <p:nvSpPr>
          <p:cNvPr id="3" name="Content Placeholder 2">
            <a:extLst>
              <a:ext uri="{FF2B5EF4-FFF2-40B4-BE49-F238E27FC236}">
                <a16:creationId xmlns:a16="http://schemas.microsoft.com/office/drawing/2014/main" id="{0C41DC01-8E3E-4667-9B48-B6C92A1DDF9F}"/>
              </a:ext>
            </a:extLst>
          </p:cNvPr>
          <p:cNvSpPr>
            <a:spLocks noGrp="1"/>
          </p:cNvSpPr>
          <p:nvPr>
            <p:ph idx="1"/>
          </p:nvPr>
        </p:nvSpPr>
        <p:spPr>
          <a:xfrm>
            <a:off x="2363190" y="1378858"/>
            <a:ext cx="7569982" cy="5037953"/>
          </a:xfrm>
        </p:spPr>
        <p:txBody>
          <a:bodyPr>
            <a:noAutofit/>
          </a:bodyPr>
          <a:lstStyle/>
          <a:p>
            <a:pPr>
              <a:buClr>
                <a:srgbClr val="689726"/>
              </a:buClr>
              <a:buFont typeface="Arial" panose="020B0604020202020204" pitchFamily="34" charset="0"/>
              <a:buChar char="•"/>
            </a:pPr>
            <a:r>
              <a:rPr lang="en-US" sz="2200" dirty="0">
                <a:solidFill>
                  <a:srgbClr val="304677"/>
                </a:solidFill>
              </a:rPr>
              <a:t>Those interested in participating in HUD’s HCV program apply through their local housing authority when their wait lists are open. </a:t>
            </a:r>
          </a:p>
          <a:p>
            <a:pPr>
              <a:buClr>
                <a:srgbClr val="689726"/>
              </a:buClr>
              <a:buFont typeface="Arial" panose="020B0604020202020204" pitchFamily="34" charset="0"/>
              <a:buChar char="•"/>
            </a:pPr>
            <a:r>
              <a:rPr lang="en-US" sz="2200" dirty="0">
                <a:solidFill>
                  <a:srgbClr val="304677"/>
                </a:solidFill>
              </a:rPr>
              <a:t>The Public Housing Authority (PHA) maintains a waiting list and offers vouchers as they become available.</a:t>
            </a:r>
          </a:p>
          <a:p>
            <a:pPr>
              <a:buClr>
                <a:srgbClr val="689726"/>
              </a:buClr>
              <a:buFont typeface="Arial" panose="020B0604020202020204" pitchFamily="34" charset="0"/>
              <a:buChar char="•"/>
            </a:pPr>
            <a:r>
              <a:rPr lang="en-US" sz="2200" dirty="0">
                <a:solidFill>
                  <a:srgbClr val="304677"/>
                </a:solidFill>
              </a:rPr>
              <a:t>Applicants must be low-income to be eligible.</a:t>
            </a:r>
          </a:p>
          <a:p>
            <a:pPr>
              <a:buClr>
                <a:srgbClr val="689726"/>
              </a:buClr>
              <a:buFont typeface="Arial" panose="020B0604020202020204" pitchFamily="34" charset="0"/>
              <a:buChar char="•"/>
            </a:pPr>
            <a:r>
              <a:rPr lang="en-US" sz="2200" dirty="0">
                <a:solidFill>
                  <a:srgbClr val="304677"/>
                </a:solidFill>
              </a:rPr>
              <a:t>Each PHA has the discretion to establish local preferences to reflect local needs and priorities.</a:t>
            </a:r>
          </a:p>
          <a:p>
            <a:pPr>
              <a:buClr>
                <a:srgbClr val="689726"/>
              </a:buClr>
              <a:buFont typeface="Arial" panose="020B0604020202020204" pitchFamily="34" charset="0"/>
              <a:buChar char="•"/>
            </a:pPr>
            <a:r>
              <a:rPr lang="en-US" sz="2200" dirty="0">
                <a:solidFill>
                  <a:srgbClr val="304677"/>
                </a:solidFill>
              </a:rPr>
              <a:t>When applicants are selected, they are interviewed to determine if they meet eligibility requirements. </a:t>
            </a:r>
          </a:p>
          <a:p>
            <a:pPr>
              <a:buClr>
                <a:srgbClr val="689726"/>
              </a:buClr>
              <a:buFont typeface="Arial" panose="020B0604020202020204" pitchFamily="34" charset="0"/>
              <a:buChar char="•"/>
            </a:pPr>
            <a:r>
              <a:rPr lang="en-US" sz="2200" dirty="0">
                <a:solidFill>
                  <a:srgbClr val="304677"/>
                </a:solidFill>
              </a:rPr>
              <a:t>Families who qualify for any local preference may be offered a voucher ahead of others that do not qualify for those particular preferences.</a:t>
            </a:r>
          </a:p>
        </p:txBody>
      </p:sp>
      <p:sp>
        <p:nvSpPr>
          <p:cNvPr id="5" name="Slide Number Placeholder 4">
            <a:extLst>
              <a:ext uri="{FF2B5EF4-FFF2-40B4-BE49-F238E27FC236}">
                <a16:creationId xmlns:a16="http://schemas.microsoft.com/office/drawing/2014/main" id="{61285157-0C42-4988-ABFE-4678E18655B5}"/>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4" name="TextBox 3">
            <a:extLst>
              <a:ext uri="{FF2B5EF4-FFF2-40B4-BE49-F238E27FC236}">
                <a16:creationId xmlns:a16="http://schemas.microsoft.com/office/drawing/2014/main" id="{E1B505B0-D37F-4EE2-A605-E3857A86F1AE}"/>
              </a:ext>
            </a:extLst>
          </p:cNvPr>
          <p:cNvSpPr txBox="1"/>
          <p:nvPr/>
        </p:nvSpPr>
        <p:spPr>
          <a:xfrm>
            <a:off x="470432" y="1830941"/>
            <a:ext cx="1788397" cy="4585871"/>
          </a:xfrm>
          <a:prstGeom prst="rect">
            <a:avLst/>
          </a:prstGeom>
          <a:solidFill>
            <a:srgbClr val="0070C0"/>
          </a:solidFill>
        </p:spPr>
        <p:txBody>
          <a:bodyPr wrap="square" rtlCol="0">
            <a:spAutoFit/>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How does an individual or family receive assistance in the Housing Choice Voucher program?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90139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akcaU8.TSWRqhL20ArKAw"/>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8382AD8884BB43AA8E67EA6C4F62E0" ma:contentTypeVersion="12" ma:contentTypeDescription="Create a new document." ma:contentTypeScope="" ma:versionID="9134ffd81c3b21bfc1ac2a32dc196332">
  <xsd:schema xmlns:xsd="http://www.w3.org/2001/XMLSchema" xmlns:xs="http://www.w3.org/2001/XMLSchema" xmlns:p="http://schemas.microsoft.com/office/2006/metadata/properties" xmlns:ns2="41d13dbd-ce00-4335-a29a-5d1e465c0ae6" xmlns:ns3="276e181e-252b-4703-9977-1d73b5e8e6f4" targetNamespace="http://schemas.microsoft.com/office/2006/metadata/properties" ma:root="true" ma:fieldsID="e4cff34a02b2c90f62c1fe44438aa54c" ns2:_="" ns3:_="">
    <xsd:import namespace="41d13dbd-ce00-4335-a29a-5d1e465c0ae6"/>
    <xsd:import namespace="276e181e-252b-4703-9977-1d73b5e8e6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13dbd-ce00-4335-a29a-5d1e465c0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6e181e-252b-4703-9977-1d73b5e8e6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728C10-39EB-4009-A445-53A0A1FE2D10}">
  <ds:schemaRefs>
    <ds:schemaRef ds:uri="http://schemas.microsoft.com/sharepoint/v3/contenttype/forms"/>
  </ds:schemaRefs>
</ds:datastoreItem>
</file>

<file path=customXml/itemProps2.xml><?xml version="1.0" encoding="utf-8"?>
<ds:datastoreItem xmlns:ds="http://schemas.openxmlformats.org/officeDocument/2006/customXml" ds:itemID="{6ADB6A59-DDC2-4A00-81E4-B97CE92DE13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1d13dbd-ce00-4335-a29a-5d1e465c0ae6"/>
    <ds:schemaRef ds:uri="http://purl.org/dc/elements/1.1/"/>
    <ds:schemaRef ds:uri="276e181e-252b-4703-9977-1d73b5e8e6f4"/>
    <ds:schemaRef ds:uri="http://www.w3.org/XML/1998/namespace"/>
  </ds:schemaRefs>
</ds:datastoreItem>
</file>

<file path=customXml/itemProps3.xml><?xml version="1.0" encoding="utf-8"?>
<ds:datastoreItem xmlns:ds="http://schemas.openxmlformats.org/officeDocument/2006/customXml" ds:itemID="{0FC2C4A6-A300-4D76-BDE2-7178AC4E1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13dbd-ce00-4335-a29a-5d1e465c0ae6"/>
    <ds:schemaRef ds:uri="276e181e-252b-4703-9977-1d73b5e8e6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33025</TotalTime>
  <Words>5538</Words>
  <Application>Microsoft Office PowerPoint</Application>
  <PresentationFormat>Widescreen</PresentationFormat>
  <Paragraphs>490</Paragraphs>
  <Slides>53</Slides>
  <Notes>53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8" baseType="lpstr">
      <vt:lpstr>Malgun Gothic</vt:lpstr>
      <vt:lpstr>Arial</vt:lpstr>
      <vt:lpstr>Calibri</vt:lpstr>
      <vt:lpstr>Calibri Light</vt:lpstr>
      <vt:lpstr>Cavolini</vt:lpstr>
      <vt:lpstr>Century Gothic</vt:lpstr>
      <vt:lpstr>Gill Sans MT</vt:lpstr>
      <vt:lpstr>Segoe UI Semilight</vt:lpstr>
      <vt:lpstr>Times New Roman</vt:lpstr>
      <vt:lpstr>Trebuchet MS</vt:lpstr>
      <vt:lpstr>Wingdings</vt:lpstr>
      <vt:lpstr>Wingdings 3</vt:lpstr>
      <vt:lpstr>Facet</vt:lpstr>
      <vt:lpstr>think-cell Slide</vt:lpstr>
      <vt:lpstr>Acrobat Document</vt:lpstr>
      <vt:lpstr>2024 LANDLORD BRIEFING FOR The Housing Choice Voucher (HCV) Program</vt:lpstr>
      <vt:lpstr>Housekeeping</vt:lpstr>
      <vt:lpstr>Welcome and Thank You…</vt:lpstr>
      <vt:lpstr>Agenda</vt:lpstr>
      <vt:lpstr>Meet the Staff</vt:lpstr>
      <vt:lpstr>What’s in your Folder</vt:lpstr>
      <vt:lpstr>Housing Choice Voucher Program Overview</vt:lpstr>
      <vt:lpstr>Housing Choice Voucher (HCV) Program Introduction</vt:lpstr>
      <vt:lpstr>HCV Waiting List</vt:lpstr>
      <vt:lpstr>HCV Benefits for Participants</vt:lpstr>
      <vt:lpstr>HCV Benefits for Landlords</vt:lpstr>
      <vt:lpstr>Benefits for the Housing Authority</vt:lpstr>
      <vt:lpstr>HCV Program: Roles</vt:lpstr>
      <vt:lpstr>What is a Voucher?</vt:lpstr>
      <vt:lpstr>Sample Voucher</vt:lpstr>
      <vt:lpstr>Owner Do’s</vt:lpstr>
      <vt:lpstr>Owner Don’ts</vt:lpstr>
      <vt:lpstr>Voucher lease-up process</vt:lpstr>
      <vt:lpstr>Sample Request for Tenancy Approval</vt:lpstr>
      <vt:lpstr>Leasing a Unit</vt:lpstr>
      <vt:lpstr>HAP Contract</vt:lpstr>
      <vt:lpstr>HAP Contract and Landlord Lease</vt:lpstr>
      <vt:lpstr>PowerPoint Presentation</vt:lpstr>
      <vt:lpstr>PowerPoint Presentation</vt:lpstr>
      <vt:lpstr>Payment to Owner</vt:lpstr>
      <vt:lpstr>Limit of PHA Responsibility</vt:lpstr>
      <vt:lpstr>Owner Certification Key Points</vt:lpstr>
      <vt:lpstr>PHA &amp; HUD Access to Records</vt:lpstr>
      <vt:lpstr>What Triggers a New HAP and Lease</vt:lpstr>
      <vt:lpstr>Rental Increases &amp; Changes to the Utilities</vt:lpstr>
      <vt:lpstr>Owner/Management Changes</vt:lpstr>
      <vt:lpstr>Tenancy Addendum</vt:lpstr>
      <vt:lpstr>Key Points</vt:lpstr>
      <vt:lpstr>Inspections </vt:lpstr>
      <vt:lpstr>Inspection Protocols</vt:lpstr>
      <vt:lpstr>Inspection Protocols – con’t</vt:lpstr>
      <vt:lpstr>Work Orders &amp; Abatements</vt:lpstr>
      <vt:lpstr>Quality Control Inspections</vt:lpstr>
      <vt:lpstr>Damage Move-out </vt:lpstr>
      <vt:lpstr>PowerPoint Presentation</vt:lpstr>
      <vt:lpstr>What’s New </vt:lpstr>
      <vt:lpstr>Smoke Detectors</vt:lpstr>
      <vt:lpstr>Carbon Monoxide Detectors/Alarms</vt:lpstr>
      <vt:lpstr>PowerPoint Presentation</vt:lpstr>
      <vt:lpstr>NSPIRE</vt:lpstr>
      <vt:lpstr>PowerPoint Presentation</vt:lpstr>
      <vt:lpstr>Landlord Listing</vt:lpstr>
      <vt:lpstr>PowerPoint Presentation</vt:lpstr>
      <vt:lpstr>Where to learn more</vt:lpstr>
      <vt:lpstr>Additional Resources</vt:lpstr>
      <vt:lpstr>Brazoria County Housing Authority Housing Choice Voucher (HCV) Q &amp; A</vt:lpstr>
      <vt:lpstr>Housing Authority Contacts</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Landlord Symposium</dc:title>
  <dc:creator>HUD</dc:creator>
  <cp:lastModifiedBy>Mari Reyes</cp:lastModifiedBy>
  <cp:revision>281</cp:revision>
  <cp:lastPrinted>2024-07-23T15:14:53Z</cp:lastPrinted>
  <dcterms:created xsi:type="dcterms:W3CDTF">2021-10-12T15:04:22Z</dcterms:created>
  <dcterms:modified xsi:type="dcterms:W3CDTF">2024-07-26T18:50:12Z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0x010100988382AD8884BB43AA8E67EA6C4F62E0</vt:lpwstr>
  </property>
  <property fmtid="{D5CDD505-2E9C-101B-9397-08002B2CF9AE}" pid="3" name="Order">
    <vt:r8>800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